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76" r:id="rId11"/>
    <p:sldId id="278" r:id="rId12"/>
    <p:sldId id="279" r:id="rId13"/>
    <p:sldId id="287" r:id="rId14"/>
    <p:sldId id="281" r:id="rId15"/>
    <p:sldId id="289" r:id="rId16"/>
    <p:sldId id="290" r:id="rId17"/>
    <p:sldId id="291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7" r:id="rId27"/>
    <p:sldId id="280" r:id="rId28"/>
    <p:sldId id="282" r:id="rId29"/>
    <p:sldId id="285" r:id="rId30"/>
    <p:sldId id="284" r:id="rId31"/>
    <p:sldId id="283" r:id="rId32"/>
    <p:sldId id="288" r:id="rId33"/>
    <p:sldId id="264" r:id="rId34"/>
    <p:sldId id="265" r:id="rId35"/>
    <p:sldId id="26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662D140-7422-0147-8226-3F8A4E010D0D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</p14:sldIdLst>
        </p14:section>
        <p14:section name="StatsGeneral" id="{31216607-4FC7-734F-B928-3F8EBE2F978B}">
          <p14:sldIdLst>
            <p14:sldId id="267"/>
          </p14:sldIdLst>
        </p14:section>
        <p14:section name="DataType" id="{F2F012C8-E7D8-1C43-8BB4-C490061F883C}">
          <p14:sldIdLst>
            <p14:sldId id="276"/>
            <p14:sldId id="278"/>
            <p14:sldId id="279"/>
            <p14:sldId id="287"/>
            <p14:sldId id="281"/>
            <p14:sldId id="289"/>
            <p14:sldId id="290"/>
            <p14:sldId id="291"/>
            <p14:sldId id="268"/>
          </p14:sldIdLst>
        </p14:section>
        <p14:section name="Distribution" id="{0A323C15-3EA0-384D-9993-03EE008BBE5E}">
          <p14:sldIdLst>
            <p14:sldId id="269"/>
            <p14:sldId id="270"/>
            <p14:sldId id="271"/>
            <p14:sldId id="272"/>
            <p14:sldId id="273"/>
            <p14:sldId id="274"/>
            <p14:sldId id="275"/>
            <p14:sldId id="277"/>
          </p14:sldIdLst>
        </p14:section>
        <p14:section name="Regression" id="{3B960105-4688-4E47-B89A-60955D4DC1DB}">
          <p14:sldIdLst>
            <p14:sldId id="280"/>
            <p14:sldId id="282"/>
            <p14:sldId id="285"/>
            <p14:sldId id="284"/>
            <p14:sldId id="283"/>
            <p14:sldId id="288"/>
          </p14:sldIdLst>
        </p14:section>
        <p14:section name="Bayes" id="{8085EAA6-FDDA-CA4B-9284-D07640F804C2}">
          <p14:sldIdLst>
            <p14:sldId id="264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6"/>
  </p:normalViewPr>
  <p:slideViewPr>
    <p:cSldViewPr snapToGrid="0" snapToObjects="1">
      <p:cViewPr varScale="1">
        <p:scale>
          <a:sx n="76" d="100"/>
          <a:sy n="76" d="100"/>
        </p:scale>
        <p:origin x="216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GDP</a:t>
            </a:r>
            <a:r>
              <a:rPr lang="zh-CN" altLang="en-US"/>
              <a:t> </a:t>
            </a:r>
            <a:r>
              <a:rPr lang="en-US" altLang="zh-CN"/>
              <a:t>ranking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'GDP ranking'!$B$2:$B$51</c:f>
              <c:strCache>
                <c:ptCount val="50"/>
                <c:pt idx="0">
                  <c:v>United States</c:v>
                </c:pt>
                <c:pt idx="1">
                  <c:v>China</c:v>
                </c:pt>
                <c:pt idx="2">
                  <c:v>Japan</c:v>
                </c:pt>
                <c:pt idx="3">
                  <c:v>Germany</c:v>
                </c:pt>
                <c:pt idx="4">
                  <c:v>India</c:v>
                </c:pt>
                <c:pt idx="5">
                  <c:v>France</c:v>
                </c:pt>
                <c:pt idx="6">
                  <c:v>United Kingdom</c:v>
                </c:pt>
                <c:pt idx="7">
                  <c:v>Italy</c:v>
                </c:pt>
                <c:pt idx="8">
                  <c:v>Brazil</c:v>
                </c:pt>
                <c:pt idx="9">
                  <c:v>Canada</c:v>
                </c:pt>
                <c:pt idx="10">
                  <c:v>Korea</c:v>
                </c:pt>
                <c:pt idx="11">
                  <c:v>Russia</c:v>
                </c:pt>
                <c:pt idx="12">
                  <c:v>Spain</c:v>
                </c:pt>
                <c:pt idx="13">
                  <c:v>Australia</c:v>
                </c:pt>
                <c:pt idx="14">
                  <c:v>Mexico</c:v>
                </c:pt>
                <c:pt idx="15">
                  <c:v>Indonesia</c:v>
                </c:pt>
                <c:pt idx="16">
                  <c:v>Netherlands</c:v>
                </c:pt>
                <c:pt idx="17">
                  <c:v>Saudi Arabia</c:v>
                </c:pt>
                <c:pt idx="18">
                  <c:v>Switzerland</c:v>
                </c:pt>
                <c:pt idx="19">
                  <c:v>Turkey</c:v>
                </c:pt>
                <c:pt idx="20">
                  <c:v>Taiwan Province of China</c:v>
                </c:pt>
                <c:pt idx="21">
                  <c:v>Poland</c:v>
                </c:pt>
                <c:pt idx="22">
                  <c:v>Sweden</c:v>
                </c:pt>
                <c:pt idx="23">
                  <c:v>Belgium</c:v>
                </c:pt>
                <c:pt idx="24">
                  <c:v>Thailand</c:v>
                </c:pt>
                <c:pt idx="25">
                  <c:v>Austria</c:v>
                </c:pt>
                <c:pt idx="26">
                  <c:v>United Arab Emirates</c:v>
                </c:pt>
                <c:pt idx="27">
                  <c:v>Norway</c:v>
                </c:pt>
                <c:pt idx="28">
                  <c:v>Nigeria</c:v>
                </c:pt>
                <c:pt idx="29">
                  <c:v>Argentina</c:v>
                </c:pt>
                <c:pt idx="30">
                  <c:v>South Africa</c:v>
                </c:pt>
                <c:pt idx="31">
                  <c:v>Hong Kong SAR</c:v>
                </c:pt>
                <c:pt idx="32">
                  <c:v>Ireland</c:v>
                </c:pt>
                <c:pt idx="33">
                  <c:v>Israel</c:v>
                </c:pt>
                <c:pt idx="34">
                  <c:v>Malaysia</c:v>
                </c:pt>
                <c:pt idx="35">
                  <c:v>Denmark</c:v>
                </c:pt>
                <c:pt idx="36">
                  <c:v>Singapore</c:v>
                </c:pt>
                <c:pt idx="37">
                  <c:v>Colombia</c:v>
                </c:pt>
                <c:pt idx="38">
                  <c:v>Philippines</c:v>
                </c:pt>
                <c:pt idx="39">
                  <c:v>Islamic Republic of Iran</c:v>
                </c:pt>
                <c:pt idx="40">
                  <c:v>Bangladesh</c:v>
                </c:pt>
                <c:pt idx="41">
                  <c:v>Chile</c:v>
                </c:pt>
                <c:pt idx="42">
                  <c:v>Pakistan</c:v>
                </c:pt>
                <c:pt idx="43">
                  <c:v>Egypt</c:v>
                </c:pt>
                <c:pt idx="44">
                  <c:v>Finland</c:v>
                </c:pt>
                <c:pt idx="45">
                  <c:v>Vietnam</c:v>
                </c:pt>
                <c:pt idx="46">
                  <c:v>Czech Republic</c:v>
                </c:pt>
                <c:pt idx="47">
                  <c:v>Iraq</c:v>
                </c:pt>
                <c:pt idx="48">
                  <c:v>Romania</c:v>
                </c:pt>
                <c:pt idx="49">
                  <c:v>Portugal</c:v>
                </c:pt>
              </c:strCache>
            </c:strRef>
          </c:cat>
          <c:val>
            <c:numRef>
              <c:f>'GDP ranking'!$C$2:$C$51</c:f>
              <c:numCache>
                <c:formatCode>#,##0.00</c:formatCode>
                <c:ptCount val="50"/>
                <c:pt idx="0">
                  <c:v>21482.41</c:v>
                </c:pt>
                <c:pt idx="1">
                  <c:v>14172.2</c:v>
                </c:pt>
                <c:pt idx="2">
                  <c:v>5220.57</c:v>
                </c:pt>
                <c:pt idx="3">
                  <c:v>4117.07</c:v>
                </c:pt>
                <c:pt idx="4">
                  <c:v>2957.72</c:v>
                </c:pt>
                <c:pt idx="5">
                  <c:v>2844.7</c:v>
                </c:pt>
                <c:pt idx="6">
                  <c:v>2809.91</c:v>
                </c:pt>
                <c:pt idx="7">
                  <c:v>2112.8000000000002</c:v>
                </c:pt>
                <c:pt idx="8">
                  <c:v>1929.71</c:v>
                </c:pt>
                <c:pt idx="9">
                  <c:v>1820.36</c:v>
                </c:pt>
                <c:pt idx="10">
                  <c:v>1699.68</c:v>
                </c:pt>
                <c:pt idx="11">
                  <c:v>1649.21</c:v>
                </c:pt>
                <c:pt idx="12">
                  <c:v>1474.12</c:v>
                </c:pt>
                <c:pt idx="13">
                  <c:v>1464.41</c:v>
                </c:pt>
                <c:pt idx="14">
                  <c:v>1242.3900000000001</c:v>
                </c:pt>
                <c:pt idx="15">
                  <c:v>1066.8399999999999</c:v>
                </c:pt>
                <c:pt idx="16" formatCode="General">
                  <c:v>933.18</c:v>
                </c:pt>
                <c:pt idx="17" formatCode="General">
                  <c:v>795.58</c:v>
                </c:pt>
                <c:pt idx="18" formatCode="General">
                  <c:v>731.14</c:v>
                </c:pt>
                <c:pt idx="19" formatCode="General">
                  <c:v>631.16</c:v>
                </c:pt>
                <c:pt idx="20" formatCode="General">
                  <c:v>626.72</c:v>
                </c:pt>
                <c:pt idx="21" formatCode="General">
                  <c:v>581.29</c:v>
                </c:pt>
                <c:pt idx="22" formatCode="General">
                  <c:v>563.24</c:v>
                </c:pt>
                <c:pt idx="23" formatCode="General">
                  <c:v>545.19000000000005</c:v>
                </c:pt>
                <c:pt idx="24" formatCode="General">
                  <c:v>524.25</c:v>
                </c:pt>
                <c:pt idx="25" formatCode="General">
                  <c:v>469.66</c:v>
                </c:pt>
                <c:pt idx="26" formatCode="General">
                  <c:v>455.59</c:v>
                </c:pt>
                <c:pt idx="27" formatCode="General">
                  <c:v>448.46</c:v>
                </c:pt>
                <c:pt idx="28" formatCode="General">
                  <c:v>447.01</c:v>
                </c:pt>
                <c:pt idx="29" formatCode="General">
                  <c:v>408.03</c:v>
                </c:pt>
                <c:pt idx="30" formatCode="General">
                  <c:v>385.53</c:v>
                </c:pt>
                <c:pt idx="31" formatCode="General">
                  <c:v>380.86</c:v>
                </c:pt>
                <c:pt idx="32" formatCode="General">
                  <c:v>379.8</c:v>
                </c:pt>
                <c:pt idx="33" formatCode="General">
                  <c:v>376.13</c:v>
                </c:pt>
                <c:pt idx="34" formatCode="General">
                  <c:v>372.63</c:v>
                </c:pt>
                <c:pt idx="35" formatCode="General">
                  <c:v>362.15</c:v>
                </c:pt>
                <c:pt idx="36" formatCode="General">
                  <c:v>359.62</c:v>
                </c:pt>
                <c:pt idx="37" formatCode="General">
                  <c:v>355.16</c:v>
                </c:pt>
                <c:pt idx="38" formatCode="General">
                  <c:v>354.31</c:v>
                </c:pt>
                <c:pt idx="39" formatCode="General">
                  <c:v>333.6</c:v>
                </c:pt>
                <c:pt idx="40" formatCode="General">
                  <c:v>313.51</c:v>
                </c:pt>
                <c:pt idx="41" formatCode="General">
                  <c:v>305.56</c:v>
                </c:pt>
                <c:pt idx="42" formatCode="General">
                  <c:v>298.31</c:v>
                </c:pt>
                <c:pt idx="43" formatCode="General">
                  <c:v>298.14999999999998</c:v>
                </c:pt>
                <c:pt idx="44" formatCode="General">
                  <c:v>282.01</c:v>
                </c:pt>
                <c:pt idx="45" formatCode="General">
                  <c:v>266.24</c:v>
                </c:pt>
                <c:pt idx="46" formatCode="General">
                  <c:v>264.5</c:v>
                </c:pt>
                <c:pt idx="47" formatCode="General">
                  <c:v>250.07</c:v>
                </c:pt>
                <c:pt idx="48" formatCode="General">
                  <c:v>248.84</c:v>
                </c:pt>
                <c:pt idx="49" formatCode="General">
                  <c:v>242.83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1E-4142-9E04-88328ECC97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25381824"/>
        <c:axId val="1125487040"/>
      </c:barChart>
      <c:catAx>
        <c:axId val="1125381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5487040"/>
        <c:crosses val="autoZero"/>
        <c:auto val="1"/>
        <c:lblAlgn val="ctr"/>
        <c:lblOffset val="100"/>
        <c:noMultiLvlLbl val="0"/>
      </c:catAx>
      <c:valAx>
        <c:axId val="1125487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5381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'GDP ranking'!$D$1</c:f>
              <c:strCache>
                <c:ptCount val="1"/>
                <c:pt idx="0">
                  <c:v>Share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'GDP ranking'!$B$2:$B$51</c:f>
              <c:strCache>
                <c:ptCount val="50"/>
                <c:pt idx="0">
                  <c:v>United States</c:v>
                </c:pt>
                <c:pt idx="1">
                  <c:v>China</c:v>
                </c:pt>
                <c:pt idx="2">
                  <c:v>Japan</c:v>
                </c:pt>
                <c:pt idx="3">
                  <c:v>Germany</c:v>
                </c:pt>
                <c:pt idx="4">
                  <c:v>India</c:v>
                </c:pt>
                <c:pt idx="5">
                  <c:v>France</c:v>
                </c:pt>
                <c:pt idx="6">
                  <c:v>United Kingdom</c:v>
                </c:pt>
                <c:pt idx="7">
                  <c:v>Italy</c:v>
                </c:pt>
                <c:pt idx="8">
                  <c:v>Brazil</c:v>
                </c:pt>
                <c:pt idx="9">
                  <c:v>Canada</c:v>
                </c:pt>
                <c:pt idx="10">
                  <c:v>Korea</c:v>
                </c:pt>
                <c:pt idx="11">
                  <c:v>Russia</c:v>
                </c:pt>
                <c:pt idx="12">
                  <c:v>Spain</c:v>
                </c:pt>
                <c:pt idx="13">
                  <c:v>Australia</c:v>
                </c:pt>
                <c:pt idx="14">
                  <c:v>Mexico</c:v>
                </c:pt>
                <c:pt idx="15">
                  <c:v>Indonesia</c:v>
                </c:pt>
                <c:pt idx="16">
                  <c:v>Netherlands</c:v>
                </c:pt>
                <c:pt idx="17">
                  <c:v>Saudi Arabia</c:v>
                </c:pt>
                <c:pt idx="18">
                  <c:v>Switzerland</c:v>
                </c:pt>
                <c:pt idx="19">
                  <c:v>Turkey</c:v>
                </c:pt>
                <c:pt idx="20">
                  <c:v>Taiwan Province of China</c:v>
                </c:pt>
                <c:pt idx="21">
                  <c:v>Poland</c:v>
                </c:pt>
                <c:pt idx="22">
                  <c:v>Sweden</c:v>
                </c:pt>
                <c:pt idx="23">
                  <c:v>Belgium</c:v>
                </c:pt>
                <c:pt idx="24">
                  <c:v>Thailand</c:v>
                </c:pt>
                <c:pt idx="25">
                  <c:v>Austria</c:v>
                </c:pt>
                <c:pt idx="26">
                  <c:v>United Arab Emirates</c:v>
                </c:pt>
                <c:pt idx="27">
                  <c:v>Norway</c:v>
                </c:pt>
                <c:pt idx="28">
                  <c:v>Nigeria</c:v>
                </c:pt>
                <c:pt idx="29">
                  <c:v>Argentina</c:v>
                </c:pt>
                <c:pt idx="30">
                  <c:v>South Africa</c:v>
                </c:pt>
                <c:pt idx="31">
                  <c:v>Hong Kong SAR</c:v>
                </c:pt>
                <c:pt idx="32">
                  <c:v>Ireland</c:v>
                </c:pt>
                <c:pt idx="33">
                  <c:v>Israel</c:v>
                </c:pt>
                <c:pt idx="34">
                  <c:v>Malaysia</c:v>
                </c:pt>
                <c:pt idx="35">
                  <c:v>Denmark</c:v>
                </c:pt>
                <c:pt idx="36">
                  <c:v>Singapore</c:v>
                </c:pt>
                <c:pt idx="37">
                  <c:v>Colombia</c:v>
                </c:pt>
                <c:pt idx="38">
                  <c:v>Philippines</c:v>
                </c:pt>
                <c:pt idx="39">
                  <c:v>Islamic Republic of Iran</c:v>
                </c:pt>
                <c:pt idx="40">
                  <c:v>Bangladesh</c:v>
                </c:pt>
                <c:pt idx="41">
                  <c:v>Chile</c:v>
                </c:pt>
                <c:pt idx="42">
                  <c:v>Pakistan</c:v>
                </c:pt>
                <c:pt idx="43">
                  <c:v>Egypt</c:v>
                </c:pt>
                <c:pt idx="44">
                  <c:v>Finland</c:v>
                </c:pt>
                <c:pt idx="45">
                  <c:v>Vietnam</c:v>
                </c:pt>
                <c:pt idx="46">
                  <c:v>Czech Republic</c:v>
                </c:pt>
                <c:pt idx="47">
                  <c:v>Iraq</c:v>
                </c:pt>
                <c:pt idx="48">
                  <c:v>Romania</c:v>
                </c:pt>
                <c:pt idx="49">
                  <c:v>Portugal</c:v>
                </c:pt>
              </c:strCache>
            </c:strRef>
          </c:cat>
          <c:val>
            <c:numRef>
              <c:f>'GDP ranking'!$D$2:$D$51</c:f>
              <c:numCache>
                <c:formatCode>General</c:formatCode>
                <c:ptCount val="50"/>
                <c:pt idx="0">
                  <c:v>24.4</c:v>
                </c:pt>
                <c:pt idx="1">
                  <c:v>16.100000000000001</c:v>
                </c:pt>
                <c:pt idx="2">
                  <c:v>5.93</c:v>
                </c:pt>
                <c:pt idx="3">
                  <c:v>4.67</c:v>
                </c:pt>
                <c:pt idx="4">
                  <c:v>3.36</c:v>
                </c:pt>
                <c:pt idx="5">
                  <c:v>3.23</c:v>
                </c:pt>
                <c:pt idx="6">
                  <c:v>3.19</c:v>
                </c:pt>
                <c:pt idx="7">
                  <c:v>2.4</c:v>
                </c:pt>
                <c:pt idx="8">
                  <c:v>2.19</c:v>
                </c:pt>
                <c:pt idx="9">
                  <c:v>2.0699999999999998</c:v>
                </c:pt>
                <c:pt idx="10">
                  <c:v>1.93</c:v>
                </c:pt>
                <c:pt idx="11">
                  <c:v>1.87</c:v>
                </c:pt>
                <c:pt idx="12">
                  <c:v>1.67</c:v>
                </c:pt>
                <c:pt idx="13">
                  <c:v>1.66</c:v>
                </c:pt>
                <c:pt idx="14">
                  <c:v>1.41</c:v>
                </c:pt>
                <c:pt idx="15">
                  <c:v>1.21</c:v>
                </c:pt>
                <c:pt idx="16">
                  <c:v>1.06</c:v>
                </c:pt>
                <c:pt idx="17">
                  <c:v>0.90300000000000002</c:v>
                </c:pt>
                <c:pt idx="18">
                  <c:v>0.83</c:v>
                </c:pt>
                <c:pt idx="19">
                  <c:v>0.71699999999999997</c:v>
                </c:pt>
                <c:pt idx="20">
                  <c:v>0.71199999999999997</c:v>
                </c:pt>
                <c:pt idx="21">
                  <c:v>0.66</c:v>
                </c:pt>
                <c:pt idx="22">
                  <c:v>0.63900000000000001</c:v>
                </c:pt>
                <c:pt idx="23">
                  <c:v>0.61899999999999999</c:v>
                </c:pt>
                <c:pt idx="24">
                  <c:v>0.59499999999999997</c:v>
                </c:pt>
                <c:pt idx="25">
                  <c:v>0.53300000000000003</c:v>
                </c:pt>
                <c:pt idx="26">
                  <c:v>0.51700000000000002</c:v>
                </c:pt>
                <c:pt idx="27">
                  <c:v>0.50900000000000001</c:v>
                </c:pt>
                <c:pt idx="28">
                  <c:v>0.50800000000000001</c:v>
                </c:pt>
                <c:pt idx="29">
                  <c:v>0.46300000000000002</c:v>
                </c:pt>
                <c:pt idx="30">
                  <c:v>0.438</c:v>
                </c:pt>
                <c:pt idx="31">
                  <c:v>0.432</c:v>
                </c:pt>
                <c:pt idx="32">
                  <c:v>0.43099999999999999</c:v>
                </c:pt>
                <c:pt idx="33">
                  <c:v>0.42699999999999999</c:v>
                </c:pt>
                <c:pt idx="34">
                  <c:v>0.42299999999999999</c:v>
                </c:pt>
                <c:pt idx="35">
                  <c:v>0.41099999999999998</c:v>
                </c:pt>
                <c:pt idx="36">
                  <c:v>0.40799999999999997</c:v>
                </c:pt>
                <c:pt idx="37">
                  <c:v>0.40300000000000002</c:v>
                </c:pt>
                <c:pt idx="38">
                  <c:v>0.40200000000000002</c:v>
                </c:pt>
                <c:pt idx="39">
                  <c:v>0.379</c:v>
                </c:pt>
                <c:pt idx="40">
                  <c:v>0.35599999999999998</c:v>
                </c:pt>
                <c:pt idx="41">
                  <c:v>0.34699999999999998</c:v>
                </c:pt>
                <c:pt idx="42">
                  <c:v>0.33900000000000002</c:v>
                </c:pt>
                <c:pt idx="43">
                  <c:v>0.33800000000000002</c:v>
                </c:pt>
                <c:pt idx="44">
                  <c:v>0.32</c:v>
                </c:pt>
                <c:pt idx="45">
                  <c:v>0.30199999999999999</c:v>
                </c:pt>
                <c:pt idx="46">
                  <c:v>0.3</c:v>
                </c:pt>
                <c:pt idx="47">
                  <c:v>0.28399999999999997</c:v>
                </c:pt>
                <c:pt idx="48">
                  <c:v>0.28299999999999997</c:v>
                </c:pt>
                <c:pt idx="49">
                  <c:v>0.27600000000000002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56-6B47-BBB7-4DC7C478CF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25473168"/>
        <c:axId val="1125475200"/>
      </c:barChart>
      <c:catAx>
        <c:axId val="1125473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5475200"/>
        <c:crosses val="autoZero"/>
        <c:auto val="1"/>
        <c:lblAlgn val="ctr"/>
        <c:lblOffset val="100"/>
        <c:noMultiLvlLbl val="0"/>
      </c:catAx>
      <c:valAx>
        <c:axId val="1125475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5473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'GDP ranking'!$I$1</c:f>
              <c:strCache>
                <c:ptCount val="1"/>
                <c:pt idx="0">
                  <c:v>GDP (per capita)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'GDP ranking'!$B$2:$B$51</c:f>
              <c:strCache>
                <c:ptCount val="50"/>
                <c:pt idx="0">
                  <c:v>United States</c:v>
                </c:pt>
                <c:pt idx="1">
                  <c:v>China</c:v>
                </c:pt>
                <c:pt idx="2">
                  <c:v>Japan</c:v>
                </c:pt>
                <c:pt idx="3">
                  <c:v>Germany</c:v>
                </c:pt>
                <c:pt idx="4">
                  <c:v>India</c:v>
                </c:pt>
                <c:pt idx="5">
                  <c:v>France</c:v>
                </c:pt>
                <c:pt idx="6">
                  <c:v>United Kingdom</c:v>
                </c:pt>
                <c:pt idx="7">
                  <c:v>Italy</c:v>
                </c:pt>
                <c:pt idx="8">
                  <c:v>Brazil</c:v>
                </c:pt>
                <c:pt idx="9">
                  <c:v>Canada</c:v>
                </c:pt>
                <c:pt idx="10">
                  <c:v>Korea</c:v>
                </c:pt>
                <c:pt idx="11">
                  <c:v>Russia</c:v>
                </c:pt>
                <c:pt idx="12">
                  <c:v>Spain</c:v>
                </c:pt>
                <c:pt idx="13">
                  <c:v>Australia</c:v>
                </c:pt>
                <c:pt idx="14">
                  <c:v>Mexico</c:v>
                </c:pt>
                <c:pt idx="15">
                  <c:v>Indonesia</c:v>
                </c:pt>
                <c:pt idx="16">
                  <c:v>Netherlands</c:v>
                </c:pt>
                <c:pt idx="17">
                  <c:v>Saudi Arabia</c:v>
                </c:pt>
                <c:pt idx="18">
                  <c:v>Switzerland</c:v>
                </c:pt>
                <c:pt idx="19">
                  <c:v>Turkey</c:v>
                </c:pt>
                <c:pt idx="20">
                  <c:v>Taiwan Province of China</c:v>
                </c:pt>
                <c:pt idx="21">
                  <c:v>Poland</c:v>
                </c:pt>
                <c:pt idx="22">
                  <c:v>Sweden</c:v>
                </c:pt>
                <c:pt idx="23">
                  <c:v>Belgium</c:v>
                </c:pt>
                <c:pt idx="24">
                  <c:v>Thailand</c:v>
                </c:pt>
                <c:pt idx="25">
                  <c:v>Austria</c:v>
                </c:pt>
                <c:pt idx="26">
                  <c:v>United Arab Emirates</c:v>
                </c:pt>
                <c:pt idx="27">
                  <c:v>Norway</c:v>
                </c:pt>
                <c:pt idx="28">
                  <c:v>Nigeria</c:v>
                </c:pt>
                <c:pt idx="29">
                  <c:v>Argentina</c:v>
                </c:pt>
                <c:pt idx="30">
                  <c:v>South Africa</c:v>
                </c:pt>
                <c:pt idx="31">
                  <c:v>Hong Kong SAR</c:v>
                </c:pt>
                <c:pt idx="32">
                  <c:v>Ireland</c:v>
                </c:pt>
                <c:pt idx="33">
                  <c:v>Israel</c:v>
                </c:pt>
                <c:pt idx="34">
                  <c:v>Malaysia</c:v>
                </c:pt>
                <c:pt idx="35">
                  <c:v>Denmark</c:v>
                </c:pt>
                <c:pt idx="36">
                  <c:v>Singapore</c:v>
                </c:pt>
                <c:pt idx="37">
                  <c:v>Colombia</c:v>
                </c:pt>
                <c:pt idx="38">
                  <c:v>Philippines</c:v>
                </c:pt>
                <c:pt idx="39">
                  <c:v>Islamic Republic of Iran</c:v>
                </c:pt>
                <c:pt idx="40">
                  <c:v>Bangladesh</c:v>
                </c:pt>
                <c:pt idx="41">
                  <c:v>Chile</c:v>
                </c:pt>
                <c:pt idx="42">
                  <c:v>Pakistan</c:v>
                </c:pt>
                <c:pt idx="43">
                  <c:v>Egypt</c:v>
                </c:pt>
                <c:pt idx="44">
                  <c:v>Finland</c:v>
                </c:pt>
                <c:pt idx="45">
                  <c:v>Vietnam</c:v>
                </c:pt>
                <c:pt idx="46">
                  <c:v>Czech Republic</c:v>
                </c:pt>
                <c:pt idx="47">
                  <c:v>Iraq</c:v>
                </c:pt>
                <c:pt idx="48">
                  <c:v>Romania</c:v>
                </c:pt>
                <c:pt idx="49">
                  <c:v>Portugal</c:v>
                </c:pt>
              </c:strCache>
            </c:strRef>
          </c:cat>
          <c:val>
            <c:numRef>
              <c:f>'GDP ranking'!$I$2:$I$51</c:f>
              <c:numCache>
                <c:formatCode>#,##0</c:formatCode>
                <c:ptCount val="50"/>
                <c:pt idx="0">
                  <c:v>65062</c:v>
                </c:pt>
                <c:pt idx="1">
                  <c:v>10099</c:v>
                </c:pt>
                <c:pt idx="2">
                  <c:v>41418</c:v>
                </c:pt>
                <c:pt idx="3">
                  <c:v>49692</c:v>
                </c:pt>
                <c:pt idx="4">
                  <c:v>2188</c:v>
                </c:pt>
                <c:pt idx="5">
                  <c:v>43500</c:v>
                </c:pt>
                <c:pt idx="6">
                  <c:v>42036</c:v>
                </c:pt>
                <c:pt idx="7">
                  <c:v>34784</c:v>
                </c:pt>
                <c:pt idx="8">
                  <c:v>9160</c:v>
                </c:pt>
                <c:pt idx="9">
                  <c:v>48601</c:v>
                </c:pt>
                <c:pt idx="10">
                  <c:v>32766</c:v>
                </c:pt>
                <c:pt idx="11">
                  <c:v>11461</c:v>
                </c:pt>
                <c:pt idx="12">
                  <c:v>31906</c:v>
                </c:pt>
                <c:pt idx="13">
                  <c:v>57204</c:v>
                </c:pt>
                <c:pt idx="14">
                  <c:v>9866</c:v>
                </c:pt>
                <c:pt idx="15">
                  <c:v>3971</c:v>
                </c:pt>
                <c:pt idx="16">
                  <c:v>54129</c:v>
                </c:pt>
                <c:pt idx="17">
                  <c:v>23491</c:v>
                </c:pt>
                <c:pt idx="18">
                  <c:v>85157</c:v>
                </c:pt>
                <c:pt idx="19">
                  <c:v>7615</c:v>
                </c:pt>
                <c:pt idx="20">
                  <c:v>26518</c:v>
                </c:pt>
                <c:pt idx="21">
                  <c:v>15314</c:v>
                </c:pt>
                <c:pt idx="22">
                  <c:v>54135</c:v>
                </c:pt>
                <c:pt idx="23">
                  <c:v>47532</c:v>
                </c:pt>
                <c:pt idx="24">
                  <c:v>7570</c:v>
                </c:pt>
                <c:pt idx="25">
                  <c:v>52474</c:v>
                </c:pt>
                <c:pt idx="26">
                  <c:v>42384</c:v>
                </c:pt>
                <c:pt idx="27">
                  <c:v>82773</c:v>
                </c:pt>
                <c:pt idx="28">
                  <c:v>2244</c:v>
                </c:pt>
                <c:pt idx="29">
                  <c:v>9055</c:v>
                </c:pt>
                <c:pt idx="30">
                  <c:v>6609</c:v>
                </c:pt>
                <c:pt idx="31">
                  <c:v>50567</c:v>
                </c:pt>
                <c:pt idx="32">
                  <c:v>77160</c:v>
                </c:pt>
                <c:pt idx="33">
                  <c:v>41559</c:v>
                </c:pt>
                <c:pt idx="34">
                  <c:v>11339</c:v>
                </c:pt>
                <c:pt idx="35">
                  <c:v>62041</c:v>
                </c:pt>
                <c:pt idx="36">
                  <c:v>62984</c:v>
                </c:pt>
                <c:pt idx="37">
                  <c:v>7049</c:v>
                </c:pt>
                <c:pt idx="38">
                  <c:v>3246</c:v>
                </c:pt>
                <c:pt idx="39">
                  <c:v>4006</c:v>
                </c:pt>
                <c:pt idx="40">
                  <c:v>1882</c:v>
                </c:pt>
                <c:pt idx="41">
                  <c:v>16277</c:v>
                </c:pt>
                <c:pt idx="42">
                  <c:v>1456</c:v>
                </c:pt>
                <c:pt idx="43">
                  <c:v>3005</c:v>
                </c:pt>
                <c:pt idx="44">
                  <c:v>50879</c:v>
                </c:pt>
                <c:pt idx="45">
                  <c:v>2788</c:v>
                </c:pt>
                <c:pt idx="46">
                  <c:v>24938</c:v>
                </c:pt>
                <c:pt idx="47">
                  <c:v>6117</c:v>
                </c:pt>
                <c:pt idx="48">
                  <c:v>12669</c:v>
                </c:pt>
                <c:pt idx="49">
                  <c:v>23731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E3-8A42-A498-A8DD42E23D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0933024"/>
        <c:axId val="1171053072"/>
      </c:barChart>
      <c:catAx>
        <c:axId val="1170933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1053072"/>
        <c:crosses val="autoZero"/>
        <c:auto val="1"/>
        <c:lblAlgn val="ctr"/>
        <c:lblOffset val="100"/>
        <c:noMultiLvlLbl val="0"/>
      </c:catAx>
      <c:valAx>
        <c:axId val="1171053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0933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two</a:t>
            </a:r>
            <a:r>
              <a:rPr lang="zh-CN" altLang="en-US"/>
              <a:t> </a:t>
            </a:r>
            <a:r>
              <a:rPr lang="en-US" altLang="zh-CN"/>
              <a:t>sets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Sheet1!$A$2:$A$10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E40-994F-BCE5-BA3537014B99}"/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Sheet1!$B$2:$B$10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E40-994F-BCE5-BA3537014B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30589519"/>
        <c:axId val="830636543"/>
      </c:lineChart>
      <c:catAx>
        <c:axId val="83058951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0636543"/>
        <c:crosses val="autoZero"/>
        <c:auto val="1"/>
        <c:lblAlgn val="ctr"/>
        <c:lblOffset val="100"/>
        <c:noMultiLvlLbl val="0"/>
      </c:catAx>
      <c:valAx>
        <c:axId val="8306365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05895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Sheet1!$A$2:$A$21</c:f>
              <c:numCache>
                <c:formatCode>General</c:formatCode>
                <c:ptCount val="20"/>
                <c:pt idx="0">
                  <c:v>0.5</c:v>
                </c:pt>
                <c:pt idx="1">
                  <c:v>0.75</c:v>
                </c:pt>
                <c:pt idx="2">
                  <c:v>1</c:v>
                </c:pt>
                <c:pt idx="3">
                  <c:v>1.25</c:v>
                </c:pt>
                <c:pt idx="4">
                  <c:v>1.5</c:v>
                </c:pt>
                <c:pt idx="5">
                  <c:v>1.75</c:v>
                </c:pt>
                <c:pt idx="6">
                  <c:v>1.75</c:v>
                </c:pt>
                <c:pt idx="7">
                  <c:v>2</c:v>
                </c:pt>
                <c:pt idx="8">
                  <c:v>2.25</c:v>
                </c:pt>
                <c:pt idx="9">
                  <c:v>2.5</c:v>
                </c:pt>
                <c:pt idx="10">
                  <c:v>2.75</c:v>
                </c:pt>
                <c:pt idx="11">
                  <c:v>3</c:v>
                </c:pt>
                <c:pt idx="12">
                  <c:v>3.25</c:v>
                </c:pt>
                <c:pt idx="13">
                  <c:v>3.5</c:v>
                </c:pt>
                <c:pt idx="14">
                  <c:v>4</c:v>
                </c:pt>
                <c:pt idx="15">
                  <c:v>4.25</c:v>
                </c:pt>
                <c:pt idx="16">
                  <c:v>4.5</c:v>
                </c:pt>
                <c:pt idx="17">
                  <c:v>4.75</c:v>
                </c:pt>
                <c:pt idx="18">
                  <c:v>5</c:v>
                </c:pt>
                <c:pt idx="19">
                  <c:v>5.5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  <c:pt idx="10">
                  <c:v>1</c:v>
                </c:pt>
                <c:pt idx="11">
                  <c:v>0</c:v>
                </c:pt>
                <c:pt idx="12">
                  <c:v>1</c:v>
                </c:pt>
                <c:pt idx="13">
                  <c:v>0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6F7-2341-AA07-E863958DA7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7255376"/>
        <c:axId val="1167257008"/>
      </c:scatterChart>
      <c:valAx>
        <c:axId val="11672553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/>
                  <a:t>Hours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7257008"/>
        <c:crosses val="autoZero"/>
        <c:crossBetween val="midCat"/>
      </c:valAx>
      <c:valAx>
        <c:axId val="1167257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/>
                  <a:t>Pass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72553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1B9E1-7D2F-0343-B5BC-B7420214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A30AC5-2440-484B-894C-A683C5640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EDD5B-3B95-5543-8BC1-F98BE0608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75813-2484-2040-9B93-CE529C4AC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B53D6-E334-6040-9549-91C3A8F2C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78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FCC2E-0BC3-814A-8DA7-BBA8BE4A5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DBDA20-3E51-B04D-A2E5-9EBE15597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1682C-00D5-C94D-8200-1FD8B48BA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E987D-978F-A34B-B5B9-C8D9ABD7E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5F7AB-4927-4848-8242-93E4D319A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37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A8CBFE-85FA-0340-972E-4D1676890F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E5D5F1-AD94-3442-88DF-305E41047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2B3F8-13AD-FB49-AF9A-D8888DC10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822C6-568E-AE49-BBBD-5CA6855B3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8D775-9856-6D46-BC4D-B7BBF26FE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583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45E40-8DB7-0D4D-AB48-854DE8B6F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76A1D-B83E-8944-AD06-7E1E6B1F2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4E0EA-1043-F34B-9B1C-333F84D89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D7029-2260-3344-ABAB-7C822BE6D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3CBC4-960E-F64F-BAD4-CD1DFA0BF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114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4E80C-139D-2945-B02D-40FBF7107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AD0F2-48F3-7343-880C-F787671E7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1F375-47F1-5143-8180-49E97670B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D222E-0F16-2442-9DCF-6987CF6F6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F96E2-BE79-4642-A5BD-DBB227AD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74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A433D-6F43-3F46-82C7-851E28654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DE294-5B73-5F4A-9303-BD6156DB25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297D27-7DE2-3447-9017-8C7E1E38F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6E9E37-DFB4-E74C-B3A7-DCC4079D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2F0FC-64E4-314A-9D5E-65E30991A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89278B-EAA5-3E40-BECD-38CF7407F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59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EC5B7-B101-BF45-BFF4-FA0520C6F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99CFC-5935-E845-9C72-8BAF6C68C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F7AB4-3FC9-9E4C-9F95-EAACCB6F9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2699D-7BD2-4C47-8BCD-AC89DD2C60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29FB90-2502-9045-8E7B-039937B102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663929-1D9D-2D40-90A4-2441FEBD5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AD6CF9-EA5C-C442-8A71-A222E8DA5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609443-22F5-F245-808F-D5AE48C36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54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D6846-6761-4146-A522-43859028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F4CC39-8196-F944-A238-BCD4FB903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4682CB-A363-AB4B-B135-563BD7E78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4CACE-8A1D-B74E-8823-0F1E4D5BC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75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AD613D-CC40-4241-8947-28F4C0247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34A8C2-DA81-BA45-A221-87CE7751F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134A1-F652-E341-814E-1AFB44B49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17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13492-8FB6-BD43-AE2A-7185E3BD9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6BD9C-C2D0-544B-A11C-1ED89C09A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C6689-69EA-0245-89FA-2611C95C7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831C6-20F6-424C-B042-38A9CBF7C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CC555-985F-8348-BD7E-792815153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37510-DC97-F245-A53C-1401B2E3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04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88014-B9D7-7F4F-9081-D12ED6608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7405C2-85B0-EB4C-8B4D-01DBBA5FB8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31B76-CB62-914B-8EEB-061E407E5D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2770C3-43D7-8346-846D-75448F498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BF90E2-CC7E-BC41-97BC-B73D02672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DE49E-C59C-4740-93C9-1EB9FB95F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255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AC3F4B-0B84-5148-90DA-E8075D927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E6D51-5CCF-1742-AE00-2DF69D40A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65874-495A-FF47-83DA-D43776FAD0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E4C89-18EC-F54A-A5E7-B158EA36CDBF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F2C14-CB3F-C04A-A4E9-3D2CAC7764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84F58-7379-B94C-A90D-1F779EE614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622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jpg"/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12" Type="http://schemas.openxmlformats.org/officeDocument/2006/relationships/image" Target="../media/image21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hyperlink" Target="http://worldpopulationreview.com/" TargetMode="External"/><Relationship Id="rId5" Type="http://schemas.openxmlformats.org/officeDocument/2006/relationships/image" Target="../media/image15.png"/><Relationship Id="rId15" Type="http://schemas.openxmlformats.org/officeDocument/2006/relationships/image" Target="../media/image24.jp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chart" Target="../charts/chart4.xml"/><Relationship Id="rId4" Type="http://schemas.openxmlformats.org/officeDocument/2006/relationships/image" Target="../media/image2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3.jpg"/><Relationship Id="rId4" Type="http://schemas.openxmlformats.org/officeDocument/2006/relationships/image" Target="../media/image3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3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.docx"/><Relationship Id="rId7" Type="http://schemas.openxmlformats.org/officeDocument/2006/relationships/image" Target="../media/image41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.docx"/><Relationship Id="rId7" Type="http://schemas.openxmlformats.org/officeDocument/2006/relationships/image" Target="../media/image47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.docx"/><Relationship Id="rId7" Type="http://schemas.openxmlformats.org/officeDocument/2006/relationships/image" Target="../media/image51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5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2.emf"/><Relationship Id="rId5" Type="http://schemas.openxmlformats.org/officeDocument/2006/relationships/package" Target="../embeddings/Microsoft_Word_Document7.docx"/><Relationship Id="rId4" Type="http://schemas.openxmlformats.org/officeDocument/2006/relationships/image" Target="../media/image54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56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package" Target="../embeddings/Microsoft_Word_Document9.docx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61.emf"/><Relationship Id="rId4" Type="http://schemas.openxmlformats.org/officeDocument/2006/relationships/package" Target="../embeddings/Microsoft_Word_Document10.docx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63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65.jpg"/><Relationship Id="rId7" Type="http://schemas.openxmlformats.org/officeDocument/2006/relationships/image" Target="../media/image130.png"/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AB72B-CD30-3449-BBF3-DC471EF3CB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生物统计基础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AAF680-D950-2644-A8EE-58B8CF2767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484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8F0A7-140A-AE4E-8CF6-A4785F88A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数据类型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A3258-C706-6642-8251-5965D5623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4945" cy="4351338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身高</a:t>
            </a:r>
            <a:endParaRPr lang="en-US" altLang="zh-CN" sz="2000" dirty="0">
              <a:highlight>
                <a:srgbClr val="FF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性别</a:t>
            </a:r>
            <a:endParaRPr lang="en-US" altLang="zh-CN" sz="2000" dirty="0">
              <a:highlight>
                <a:srgbClr val="FF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出生地、民族、宗教信仰</a:t>
            </a:r>
            <a:endParaRPr lang="en-US" altLang="zh-CN" sz="2000" dirty="0">
              <a:highlight>
                <a:srgbClr val="00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英语水平</a:t>
            </a:r>
            <a:b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抛十次硬币，出现正面的数量</a:t>
            </a:r>
            <a:endParaRPr lang="en-US" altLang="zh-CN" sz="2000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highlight>
                  <a:srgbClr val="80008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汽车站的等车的人数</a:t>
            </a:r>
            <a:endParaRPr lang="en-US" altLang="zh-CN" sz="2000" dirty="0">
              <a:solidFill>
                <a:schemeClr val="bg1"/>
              </a:solidFill>
              <a:highlight>
                <a:srgbClr val="80008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测量误差</a:t>
            </a:r>
            <a:endParaRPr lang="en-US" altLang="zh-CN" sz="2000" dirty="0">
              <a:solidFill>
                <a:schemeClr val="bg1"/>
              </a:solidFill>
              <a:highlight>
                <a:srgbClr val="FF00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B44CF2-04A4-B44A-92D7-B42FE9508C89}"/>
              </a:ext>
            </a:extLst>
          </p:cNvPr>
          <p:cNvSpPr txBox="1">
            <a:spLocks/>
          </p:cNvSpPr>
          <p:nvPr/>
        </p:nvSpPr>
        <p:spPr>
          <a:xfrm>
            <a:off x="6326676" y="1840239"/>
            <a:ext cx="428494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连续，正态分布</a:t>
            </a:r>
            <a:endParaRPr lang="en-US" altLang="zh-CN" sz="2000" dirty="0">
              <a:highlight>
                <a:srgbClr val="FF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离散，伯努利分布</a:t>
            </a:r>
            <a:endParaRPr lang="en-US" altLang="zh-CN" sz="2000" dirty="0">
              <a:highlight>
                <a:srgbClr val="FF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离散，分类无级别</a:t>
            </a:r>
            <a:endParaRPr lang="en-US" altLang="zh-CN" sz="2000" dirty="0">
              <a:highlight>
                <a:srgbClr val="00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离散，分类有级别</a:t>
            </a:r>
            <a:endParaRPr lang="en-US" altLang="zh-CN" sz="2000" dirty="0">
              <a:highlight>
                <a:srgbClr val="00FF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二项分布</a:t>
            </a:r>
            <a:endParaRPr lang="en-US" altLang="zh-CN" sz="2000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highlight>
                  <a:srgbClr val="80008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泊松分布</a:t>
            </a:r>
            <a:endParaRPr lang="en-US" altLang="zh-CN" sz="2000" dirty="0">
              <a:solidFill>
                <a:schemeClr val="bg1"/>
              </a:solidFill>
              <a:highlight>
                <a:srgbClr val="80008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正态分布</a:t>
            </a:r>
            <a:endParaRPr lang="en-US" altLang="zh-CN" sz="2000" dirty="0">
              <a:solidFill>
                <a:schemeClr val="bg1"/>
              </a:solidFill>
              <a:highlight>
                <a:srgbClr val="FF00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9EF14D-DAC7-284F-94D8-0F5E08927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823" y="2506662"/>
            <a:ext cx="32216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91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48E8D-6A63-B945-9739-442E73EDC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人口数据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5442B7-9D41-A545-A08B-7F463E803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064000" cy="2806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73EE4D-CB66-084A-A867-99B5B1318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912" y="440176"/>
            <a:ext cx="6032500" cy="26543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6B2ED-5106-0D41-B234-61DC04838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873" y="3233022"/>
            <a:ext cx="6015539" cy="310176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67046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63119-AF14-B34A-B237-441655F84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4" y="26923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人口年龄结构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43C8C7B-E702-7A44-8A77-48C96FE3A977}"/>
              </a:ext>
            </a:extLst>
          </p:cNvPr>
          <p:cNvGrpSpPr/>
          <p:nvPr/>
        </p:nvGrpSpPr>
        <p:grpSpPr>
          <a:xfrm>
            <a:off x="4407589" y="321735"/>
            <a:ext cx="7282696" cy="1971307"/>
            <a:chOff x="4407589" y="16941"/>
            <a:chExt cx="7282696" cy="19713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84E3B6C-4100-DD48-A76F-A614E8910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07589" y="16941"/>
              <a:ext cx="2225675" cy="193675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D3ED7E9-EBC3-C04F-8CCA-6DB0D0D34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62442" y="38798"/>
              <a:ext cx="2225675" cy="194945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D415D20-5CBB-B448-A19E-1BA0E90F0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61435" y="41494"/>
              <a:ext cx="2228850" cy="193040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551E1F6-F2AC-704B-8AC4-46EA5BBFD267}"/>
              </a:ext>
            </a:extLst>
          </p:cNvPr>
          <p:cNvGrpSpPr/>
          <p:nvPr/>
        </p:nvGrpSpPr>
        <p:grpSpPr>
          <a:xfrm>
            <a:off x="4420366" y="2256575"/>
            <a:ext cx="7276775" cy="1967838"/>
            <a:chOff x="4420366" y="2256575"/>
            <a:chExt cx="7276775" cy="196783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3632173-1464-4744-A724-8110EABC1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20366" y="2256575"/>
              <a:ext cx="2225675" cy="193992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93AF4DE-D3B8-7342-B833-B09D06BBC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77816" y="2287663"/>
              <a:ext cx="2219325" cy="193675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99147C9-5D5A-B142-8302-39FF300E4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87587" y="2267753"/>
              <a:ext cx="2228850" cy="19304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D6C2F64-9E89-8E40-9432-D0AFEB834F54}"/>
              </a:ext>
            </a:extLst>
          </p:cNvPr>
          <p:cNvGrpSpPr/>
          <p:nvPr/>
        </p:nvGrpSpPr>
        <p:grpSpPr>
          <a:xfrm>
            <a:off x="4441905" y="4247620"/>
            <a:ext cx="7281503" cy="1942629"/>
            <a:chOff x="4441905" y="4450816"/>
            <a:chExt cx="7281503" cy="194262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FEB1E81-B4FA-4A47-A2B5-0673F832C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94558" y="4456695"/>
              <a:ext cx="2228850" cy="193675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7925C06-66F8-5D48-8FE5-6A8986FDF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41905" y="4476216"/>
              <a:ext cx="2216150" cy="1911350"/>
            </a:xfrm>
            <a:prstGeom prst="rect">
              <a:avLst/>
            </a:prstGeom>
          </p:spPr>
        </p:pic>
        <p:pic>
          <p:nvPicPr>
            <p:cNvPr id="24" name="Picture 23" descr="Iraq">
              <a:extLst>
                <a:ext uri="{FF2B5EF4-FFF2-40B4-BE49-F238E27FC236}">
                  <a16:creationId xmlns:a16="http://schemas.microsoft.com/office/drawing/2014/main" id="{D6AFE456-F80B-5A46-A5FA-755F97522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95747" y="4450816"/>
              <a:ext cx="2228850" cy="193675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5BA95A1-7A80-6440-8E64-741C5D5DD179}"/>
              </a:ext>
            </a:extLst>
          </p:cNvPr>
          <p:cNvSpPr txBox="1"/>
          <p:nvPr/>
        </p:nvSpPr>
        <p:spPr>
          <a:xfrm>
            <a:off x="81500" y="2590800"/>
            <a:ext cx="41773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		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中国，日本，韩国</a:t>
            </a:r>
            <a:endParaRPr lang="en-US" altLang="zh-CN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AU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		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美国，德国，法国</a:t>
            </a:r>
            <a:endParaRPr lang="en-US" altLang="zh-CN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1400" dirty="0"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苏丹，坦桑尼亚，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印度，伊拉克，埃塞俄比亚</a:t>
            </a:r>
            <a:endParaRPr lang="en-US" altLang="zh-CN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1400" dirty="0">
                <a:hlinkClick r:id="rId11"/>
              </a:rPr>
              <a:t>http://worldpopulationreview.com/</a:t>
            </a:r>
            <a:endParaRPr lang="en-US" sz="1400" dirty="0">
              <a:highlight>
                <a:srgbClr val="FF00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F3F8EE4-84A4-944F-8E7E-2FA9C6CB1EEC}"/>
              </a:ext>
            </a:extLst>
          </p:cNvPr>
          <p:cNvGrpSpPr/>
          <p:nvPr/>
        </p:nvGrpSpPr>
        <p:grpSpPr>
          <a:xfrm>
            <a:off x="70416" y="4194954"/>
            <a:ext cx="4389389" cy="1939925"/>
            <a:chOff x="70416" y="4194954"/>
            <a:chExt cx="4389389" cy="1939925"/>
          </a:xfrm>
          <a:noFill/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6CE2834-1D7C-FC46-B207-56E57A5A3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0416" y="4198945"/>
              <a:ext cx="2232025" cy="1933575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21040C6-74F1-4644-B727-552385D97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218255" y="4194954"/>
              <a:ext cx="2241550" cy="1939925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D8AC121-8559-F647-A5CC-C7AE3BB3740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45274" y="170518"/>
            <a:ext cx="977900" cy="66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04016C-B1EB-B14C-80A2-4A1B99D0D7B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03720" y="4346533"/>
            <a:ext cx="688279" cy="155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28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CE12F1D-AE50-BF4F-AB31-2E3C0DE7EE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7535919"/>
              </p:ext>
            </p:extLst>
          </p:nvPr>
        </p:nvGraphicFramePr>
        <p:xfrm>
          <a:off x="638002" y="95558"/>
          <a:ext cx="9368599" cy="2109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CB8F46E-8D8D-F44F-B99B-2BDA40109A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0187911"/>
              </p:ext>
            </p:extLst>
          </p:nvPr>
        </p:nvGraphicFramePr>
        <p:xfrm>
          <a:off x="957851" y="2107504"/>
          <a:ext cx="9048750" cy="19415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F815DC7-25F3-8748-ABF2-4B0CA2A07E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3305637"/>
              </p:ext>
            </p:extLst>
          </p:nvPr>
        </p:nvGraphicFramePr>
        <p:xfrm>
          <a:off x="751259" y="4049034"/>
          <a:ext cx="925534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072078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1CA4D-ECE6-5F41-99D7-A510A36F7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数据描述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19A08-A8BA-6243-BB4A-B5196C7B6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280781" cy="4351338"/>
          </a:xfrm>
        </p:spPr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中位数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方差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协方差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B9A8EFA-9E6B-804E-81FA-7D12A4BBD7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2896719"/>
              </p:ext>
            </p:extLst>
          </p:nvPr>
        </p:nvGraphicFramePr>
        <p:xfrm>
          <a:off x="2563785" y="4045208"/>
          <a:ext cx="9144000" cy="224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6" name="Document" r:id="rId3" imgW="9144000" imgH="2247900" progId="Word.Document.12">
                  <p:embed/>
                </p:oleObj>
              </mc:Choice>
              <mc:Fallback>
                <p:oleObj name="Document" r:id="rId3" imgW="9144000" imgH="2247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63785" y="4045208"/>
                        <a:ext cx="9144000" cy="224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40309AB-DBFD-8743-8A15-6357CE7E06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7983906"/>
              </p:ext>
            </p:extLst>
          </p:nvPr>
        </p:nvGraphicFramePr>
        <p:xfrm>
          <a:off x="6300592" y="504174"/>
          <a:ext cx="5237967" cy="33413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439413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09F75-578E-D943-966B-B1B444449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群体，样本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918CF2D-13F4-9C45-8A4D-17A4E44A4E64}"/>
              </a:ext>
            </a:extLst>
          </p:cNvPr>
          <p:cNvSpPr/>
          <p:nvPr/>
        </p:nvSpPr>
        <p:spPr>
          <a:xfrm>
            <a:off x="177220" y="2048472"/>
            <a:ext cx="3582444" cy="29310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D6E32EB-817B-6546-B0E9-E4D050ECF533}"/>
              </a:ext>
            </a:extLst>
          </p:cNvPr>
          <p:cNvSpPr/>
          <p:nvPr/>
        </p:nvSpPr>
        <p:spPr>
          <a:xfrm>
            <a:off x="2120842" y="2655518"/>
            <a:ext cx="739036" cy="62630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D8D2B03-4CC7-BD4A-B6D6-E21348445D9E}"/>
              </a:ext>
            </a:extLst>
          </p:cNvPr>
          <p:cNvSpPr/>
          <p:nvPr/>
        </p:nvSpPr>
        <p:spPr>
          <a:xfrm>
            <a:off x="675477" y="2266052"/>
            <a:ext cx="931332" cy="84968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5AF59AB-24AE-B940-9A2C-8F9FCB198E95}"/>
              </a:ext>
            </a:extLst>
          </p:cNvPr>
          <p:cNvSpPr/>
          <p:nvPr/>
        </p:nvSpPr>
        <p:spPr>
          <a:xfrm>
            <a:off x="1849908" y="4094849"/>
            <a:ext cx="739036" cy="62630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B1FCFC-D058-7341-B3E3-EBDF6C804F66}"/>
              </a:ext>
            </a:extLst>
          </p:cNvPr>
          <p:cNvSpPr txBox="1"/>
          <p:nvPr/>
        </p:nvSpPr>
        <p:spPr>
          <a:xfrm>
            <a:off x="4273696" y="1185333"/>
            <a:ext cx="7782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群体：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{1,2,3,4,5,6,7,8,9,10,11,12,13,14,15,16,17,18,19,20}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F15D14-B9C4-394C-969C-8C323B37A299}"/>
              </a:ext>
            </a:extLst>
          </p:cNvPr>
          <p:cNvSpPr txBox="1"/>
          <p:nvPr/>
        </p:nvSpPr>
        <p:spPr>
          <a:xfrm>
            <a:off x="4273697" y="2302930"/>
            <a:ext cx="7782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样本</a:t>
            </a:r>
            <a:r>
              <a:rPr lang="en-US" altLang="zh-CN" sz="2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zh-CN" altLang="en-US" sz="2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{2,4,5,9,12,13,14,17,18,19}, 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11.3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，抽样误差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6.07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90F9E1-9BF2-AF46-B793-582FBAB5C52B}"/>
              </a:ext>
            </a:extLst>
          </p:cNvPr>
          <p:cNvSpPr txBox="1"/>
          <p:nvPr/>
        </p:nvSpPr>
        <p:spPr>
          <a:xfrm>
            <a:off x="4290632" y="3014133"/>
            <a:ext cx="7782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样本</a:t>
            </a:r>
            <a:r>
              <a:rPr lang="en-US" altLang="zh-CN" sz="2400" dirty="0">
                <a:solidFill>
                  <a:schemeClr val="bg1"/>
                </a:solidFill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2</a:t>
            </a:r>
            <a:r>
              <a:rPr lang="zh-CN" altLang="en-US" sz="2400" dirty="0">
                <a:solidFill>
                  <a:schemeClr val="bg1"/>
                </a:solidFill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{4,5,7,8,9,11,12,13,15,17}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，均值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10.1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，抽样误差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4.25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7D0E0F-D920-BF42-8274-959664368B70}"/>
              </a:ext>
            </a:extLst>
          </p:cNvPr>
          <p:cNvSpPr txBox="1"/>
          <p:nvPr/>
        </p:nvSpPr>
        <p:spPr>
          <a:xfrm>
            <a:off x="4301079" y="3725323"/>
            <a:ext cx="7713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highlight>
                  <a:srgbClr val="00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样本</a:t>
            </a:r>
            <a:r>
              <a:rPr lang="en-US" altLang="zh-CN" sz="2400" dirty="0">
                <a:solidFill>
                  <a:schemeClr val="bg1"/>
                </a:solidFill>
                <a:highlight>
                  <a:srgbClr val="00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3</a:t>
            </a:r>
            <a:r>
              <a:rPr lang="zh-CN" altLang="en-US" sz="2400" dirty="0">
                <a:solidFill>
                  <a:schemeClr val="bg1"/>
                </a:solidFill>
                <a:highlight>
                  <a:srgbClr val="00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{1,2,3,6,11,12,13,15,16,17}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，均值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9.6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，抽样误差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6.08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7848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05439-98C6-8546-82CF-32CD1B32C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样本大小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392699-39AB-C146-9DD3-B1996E076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0151" y="216958"/>
            <a:ext cx="6870755" cy="643784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AD0A98-7E38-7E40-99D2-45F97BE6F143}"/>
              </a:ext>
            </a:extLst>
          </p:cNvPr>
          <p:cNvSpPr txBox="1"/>
          <p:nvPr/>
        </p:nvSpPr>
        <p:spPr>
          <a:xfrm>
            <a:off x="838200" y="1337734"/>
            <a:ext cx="4038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群体</a:t>
            </a:r>
            <a:r>
              <a:rPr lang="en-AU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:{1,2,3,…,100}</a:t>
            </a:r>
          </a:p>
          <a:p>
            <a:endParaRPr lang="en-AU" altLang="zh-CN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AU" sz="2800" dirty="0">
                <a:latin typeface="Kaiti SC" panose="02010600040101010101" pitchFamily="2" charset="-122"/>
                <a:ea typeface="Kaiti SC" panose="02010600040101010101" pitchFamily="2" charset="-122"/>
              </a:rPr>
              <a:t>每次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抽</a:t>
            </a:r>
            <a:r>
              <a:rPr lang="en-US" altLang="zh-CN" sz="2800" dirty="0"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4</a:t>
            </a:r>
            <a:r>
              <a:rPr lang="zh-CN" altLang="en-US" sz="2800" dirty="0"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个</a:t>
            </a:r>
            <a:endParaRPr lang="en-US" altLang="zh-CN" sz="2800" dirty="0">
              <a:highlight>
                <a:srgbClr val="FF00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每次抽</a:t>
            </a:r>
            <a:r>
              <a:rPr lang="en-US" altLang="zh-CN" sz="28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25</a:t>
            </a:r>
            <a:r>
              <a:rPr lang="zh-CN" altLang="en-US" sz="28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个</a:t>
            </a:r>
            <a:endParaRPr lang="en-US" altLang="zh-CN" sz="2800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每次抽</a:t>
            </a:r>
            <a:r>
              <a:rPr lang="en-US" altLang="zh-CN" sz="2800" dirty="0">
                <a:solidFill>
                  <a:schemeClr val="bg1"/>
                </a:solidFill>
                <a:highlight>
                  <a:srgbClr val="00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49</a:t>
            </a:r>
            <a:r>
              <a:rPr lang="zh-CN" altLang="en-US" sz="2800" dirty="0">
                <a:solidFill>
                  <a:schemeClr val="bg1"/>
                </a:solidFill>
                <a:highlight>
                  <a:srgbClr val="00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个</a:t>
            </a:r>
            <a:endParaRPr lang="en-US" sz="2800" dirty="0">
              <a:solidFill>
                <a:schemeClr val="bg1"/>
              </a:solidFill>
              <a:highlight>
                <a:srgbClr val="00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A4B676-120C-6947-8B7A-5D79FBFE4C49}"/>
              </a:ext>
            </a:extLst>
          </p:cNvPr>
          <p:cNvSpPr txBox="1"/>
          <p:nvPr/>
        </p:nvSpPr>
        <p:spPr>
          <a:xfrm>
            <a:off x="838203" y="3962400"/>
            <a:ext cx="403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结论：</a:t>
            </a:r>
            <a:r>
              <a:rPr lang="zh-CN" altLang="en-US" sz="28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不变，抽样方差随样本变小</a:t>
            </a:r>
            <a:endParaRPr lang="en-US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999DBF-151B-5F44-B2E0-63442432E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44" y="5135649"/>
            <a:ext cx="37719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88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61FC2-A873-CF48-9723-187286102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抛硬币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EEB8EE-5C39-0E4E-ACA8-E25D99FA0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199" y="1568450"/>
            <a:ext cx="7625375" cy="4578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8B9808-6DB9-4945-9140-2F40C1F82519}"/>
              </a:ext>
            </a:extLst>
          </p:cNvPr>
          <p:cNvSpPr txBox="1"/>
          <p:nvPr/>
        </p:nvSpPr>
        <p:spPr>
          <a:xfrm>
            <a:off x="694267" y="2015067"/>
            <a:ext cx="38269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抛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10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枚硬币</a:t>
            </a:r>
            <a:endParaRPr lang="en-US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95%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[2,8]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之间</a:t>
            </a:r>
            <a:endParaRPr lang="en-US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抛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50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枚硬币</a:t>
            </a:r>
            <a:endParaRPr lang="en-US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95%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[18,32]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之间</a:t>
            </a:r>
            <a:endParaRPr lang="en-US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抛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100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枚硬币</a:t>
            </a:r>
            <a:endParaRPr lang="en-US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95%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[41,59]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之间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2942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5DB35-2E9E-D443-BBDA-711333D0D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常见概率分布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6B726-AF0F-2144-9546-6B5B09D9F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59893" cy="4351338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伯努利分布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[Bernoulli(p)]</a:t>
            </a:r>
          </a:p>
          <a:p>
            <a:r>
              <a:rPr lang="zh-CN" altLang="en-US" sz="20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二项分布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[Binomial(</a:t>
            </a:r>
            <a:r>
              <a:rPr lang="en-US" altLang="zh-CN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n,p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)]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离散连续分布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[Discrete</a:t>
            </a:r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uniform]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几何分布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[Geometric(p)]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超几何分布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[Hypergeometric]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负二项分布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[Negative</a:t>
            </a:r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binomial(</a:t>
            </a:r>
            <a:r>
              <a:rPr lang="en-US" altLang="zh-CN" sz="1200" dirty="0" err="1">
                <a:latin typeface="Kaiti SC" panose="02010600040101010101" pitchFamily="2" charset="-122"/>
                <a:ea typeface="Kaiti SC" panose="02010600040101010101" pitchFamily="2" charset="-122"/>
              </a:rPr>
              <a:t>r,p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)]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泊松分布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[Poisson(r)]</a:t>
            </a:r>
            <a:endParaRPr lang="en-US" sz="12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1A436D-64CC-8D4B-9DF4-695323A59A54}"/>
              </a:ext>
            </a:extLst>
          </p:cNvPr>
          <p:cNvSpPr txBox="1">
            <a:spLocks/>
          </p:cNvSpPr>
          <p:nvPr/>
        </p:nvSpPr>
        <p:spPr>
          <a:xfrm>
            <a:off x="6026052" y="1827713"/>
            <a:ext cx="4259893" cy="4665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贝塔分布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[Beta (alpha,</a:t>
            </a:r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beta)]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柯西分布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[Binomial(</a:t>
            </a:r>
            <a:r>
              <a:rPr lang="en-US" altLang="zh-CN" sz="1200" dirty="0" err="1">
                <a:latin typeface="Kaiti SC" panose="02010600040101010101" pitchFamily="2" charset="-122"/>
                <a:ea typeface="Kaiti SC" panose="02010600040101010101" pitchFamily="2" charset="-122"/>
              </a:rPr>
              <a:t>theta,p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)]</a:t>
            </a:r>
          </a:p>
          <a:p>
            <a:r>
              <a:rPr lang="en-US" altLang="zh-CN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Chi</a:t>
            </a:r>
            <a:r>
              <a:rPr lang="zh-CN" altLang="en-US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squared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Exponential</a:t>
            </a:r>
          </a:p>
          <a:p>
            <a:r>
              <a:rPr lang="en-US" altLang="zh-CN" sz="2000" i="1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F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Gamma[Poisson()]</a:t>
            </a:r>
          </a:p>
          <a:p>
            <a:r>
              <a:rPr lang="en-US" altLang="zh-CN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Logistic</a:t>
            </a:r>
          </a:p>
          <a:p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Lognormal</a:t>
            </a:r>
          </a:p>
          <a:p>
            <a:r>
              <a:rPr lang="en-US" altLang="zh-CN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Normal/Gaussian</a:t>
            </a:r>
          </a:p>
          <a:p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Pareto</a:t>
            </a:r>
          </a:p>
          <a:p>
            <a:r>
              <a:rPr lang="en-US" altLang="zh-CN" sz="2000" i="1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</a:p>
          <a:p>
            <a:r>
              <a:rPr lang="en-US" altLang="zh-CN" sz="2000" i="1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Uniform</a:t>
            </a:r>
          </a:p>
          <a:p>
            <a:r>
              <a:rPr lang="en-US" altLang="zh-CN" sz="1200" i="1" dirty="0">
                <a:latin typeface="Kaiti SC" panose="02010600040101010101" pitchFamily="2" charset="-122"/>
                <a:ea typeface="Kaiti SC" panose="02010600040101010101" pitchFamily="2" charset="-122"/>
              </a:rPr>
              <a:t>Weibull</a:t>
            </a:r>
          </a:p>
          <a:p>
            <a:endParaRPr lang="en-US" sz="12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2024F69-F3F4-3D4D-9926-41550D509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3000" y="2207381"/>
            <a:ext cx="3429000" cy="219075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30B6523-9B2E-6149-9BE6-F4AA5E7E9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3000" y="4556342"/>
            <a:ext cx="342900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834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4D970-F2DC-4A44-BFB2-C976B4867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34" y="2431915"/>
            <a:ext cx="4097053" cy="1325563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常见分布的关系图</a:t>
            </a:r>
            <a:b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altLang="zh-CN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Leemis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,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1986,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i="1" dirty="0">
                <a:latin typeface="Kaiti SC" panose="02010600040101010101" pitchFamily="2" charset="-122"/>
                <a:ea typeface="Kaiti SC" panose="02010600040101010101" pitchFamily="2" charset="-122"/>
              </a:rPr>
              <a:t>Am</a:t>
            </a:r>
            <a:r>
              <a:rPr lang="zh-CN" altLang="en-US" sz="2000" i="1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i="1" dirty="0">
                <a:latin typeface="Kaiti SC" panose="02010600040101010101" pitchFamily="2" charset="-122"/>
                <a:ea typeface="Kaiti SC" panose="02010600040101010101" pitchFamily="2" charset="-122"/>
              </a:rPr>
              <a:t>Statist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,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40:143-6</a:t>
            </a: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74BDE5-F168-754D-B2B4-75C3D7D20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631" y="38622"/>
            <a:ext cx="5872480" cy="6705600"/>
          </a:xfrm>
          <a:prstGeom prst="rect">
            <a:avLst/>
          </a:prstGeom>
          <a:scene3d>
            <a:camera prst="orthographicFront">
              <a:rot lat="0" lon="21599969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363907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2C5BB-CB57-8443-9207-7CB00DB20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神农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E59A1-838F-6E48-9E3E-0AE27531E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神农尝百草：是神话，也是人类与食物的共进化的寓言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83A18B-3167-BC46-8827-6DDD4CCE3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151" y="2235548"/>
            <a:ext cx="4972050" cy="233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3FA09E-24AC-8041-B6A5-234BA3590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223" y="2569674"/>
            <a:ext cx="4033380" cy="403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873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F170-84BB-2A47-9E53-3D34D95C7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伯努利分布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AA182BE-1C81-0049-AF62-0D2FC5F3A6A0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4040546"/>
              </p:ext>
            </p:extLst>
          </p:nvPr>
        </p:nvGraphicFramePr>
        <p:xfrm>
          <a:off x="947738" y="1955800"/>
          <a:ext cx="9144000" cy="231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" name="Document" r:id="rId3" imgW="9144000" imgH="2311400" progId="Word.Document.12">
                  <p:embed/>
                </p:oleObj>
              </mc:Choice>
              <mc:Fallback>
                <p:oleObj name="Document" r:id="rId3" imgW="9144000" imgH="2311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7738" y="1955800"/>
                        <a:ext cx="9144000" cy="231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328E78A-92D7-AE42-9D4E-A4122ECED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3189" y="10319"/>
            <a:ext cx="1715346" cy="19200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BE8259-E4D8-4043-BDC0-7C6D04ACEEA9}"/>
              </a:ext>
            </a:extLst>
          </p:cNvPr>
          <p:cNvSpPr txBox="1"/>
          <p:nvPr/>
        </p:nvSpPr>
        <p:spPr>
          <a:xfrm>
            <a:off x="9063046" y="2025651"/>
            <a:ext cx="3115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Jacob Bernoulli (also known as James or Jacques) (1654 – 1705)</a:t>
            </a:r>
            <a:endParaRPr lang="en-US" sz="16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CC59F5-B1BC-964F-85C6-9396EEA32A8C}"/>
              </a:ext>
            </a:extLst>
          </p:cNvPr>
          <p:cNvSpPr txBox="1"/>
          <p:nvPr/>
        </p:nvSpPr>
        <p:spPr>
          <a:xfrm>
            <a:off x="947804" y="4759890"/>
            <a:ext cx="7782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u="sng" dirty="0">
                <a:latin typeface="Kaiti SC" panose="02010600040101010101" pitchFamily="2" charset="-122"/>
                <a:ea typeface="Kaiti SC" panose="02010600040101010101" pitchFamily="2" charset="-122"/>
              </a:rPr>
              <a:t>实例：</a:t>
            </a:r>
            <a:endParaRPr lang="en-US" altLang="zh-CN" b="1" u="sng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性别（男，女，约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23:22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；中国男性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71351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万，女性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68187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万）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抛硬币（正面，反面，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1:1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彩票（中奖，不中奖，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1476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A74F-F00C-BE49-9FB3-FC1100B3F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二项分布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2EABC8A-45FB-5040-A9D9-91619CE12B04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6507689"/>
              </p:ext>
            </p:extLst>
          </p:nvPr>
        </p:nvGraphicFramePr>
        <p:xfrm>
          <a:off x="1098550" y="2189163"/>
          <a:ext cx="9144000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" name="Document" r:id="rId3" imgW="9144000" imgH="2070100" progId="Word.Document.12">
                  <p:embed/>
                </p:oleObj>
              </mc:Choice>
              <mc:Fallback>
                <p:oleObj name="Document" r:id="rId3" imgW="9144000" imgH="2070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8550" y="2189163"/>
                        <a:ext cx="9144000" cy="207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7636DFB-7B65-A245-B212-61F8307B4680}"/>
              </a:ext>
            </a:extLst>
          </p:cNvPr>
          <p:cNvSpPr txBox="1"/>
          <p:nvPr/>
        </p:nvSpPr>
        <p:spPr>
          <a:xfrm>
            <a:off x="947804" y="4759890"/>
            <a:ext cx="7782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u="sng" dirty="0">
                <a:latin typeface="Kaiti SC" panose="02010600040101010101" pitchFamily="2" charset="-122"/>
                <a:ea typeface="Kaiti SC" panose="02010600040101010101" pitchFamily="2" charset="-122"/>
              </a:rPr>
              <a:t>实例：</a:t>
            </a:r>
            <a:endParaRPr lang="en-US" altLang="zh-CN" b="1" u="sng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抛</a:t>
            </a:r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</a:t>
            </a:r>
            <a:r>
              <a:rPr lang="zh-CN" altLang="en-AU" dirty="0">
                <a:latin typeface="Kaiti SC" panose="02010600040101010101" pitchFamily="2" charset="-122"/>
                <a:ea typeface="Kaiti SC" panose="02010600040101010101" pitchFamily="2" charset="-122"/>
              </a:rPr>
              <a:t>枚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硬币（正面，反面，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1:1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彩票（中奖，不中奖，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398B62D-8ACF-4C49-A882-8E5C933BE4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17654" y="2705622"/>
            <a:ext cx="4353949" cy="415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90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80A40-96B5-114D-9CCD-2E617D669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正态分布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/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高斯分布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5895586-DD1E-4541-BFAF-7580F2CDA880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4928043"/>
              </p:ext>
            </p:extLst>
          </p:nvPr>
        </p:nvGraphicFramePr>
        <p:xfrm>
          <a:off x="1048012" y="1795922"/>
          <a:ext cx="91440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" name="Document" r:id="rId3" imgW="9144000" imgH="1828800" progId="Word.Document.12">
                  <p:embed/>
                </p:oleObj>
              </mc:Choice>
              <mc:Fallback>
                <p:oleObj name="Document" r:id="rId3" imgW="9144000" imgH="1828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8012" y="1795922"/>
                        <a:ext cx="9144000" cy="182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DA3FFEE1-80B8-F846-AE1B-BBB829F083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10386" y="3599670"/>
            <a:ext cx="5044035" cy="32225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1B5131-3961-AA4F-BC74-7376C392A6BA}"/>
              </a:ext>
            </a:extLst>
          </p:cNvPr>
          <p:cNvSpPr txBox="1"/>
          <p:nvPr/>
        </p:nvSpPr>
        <p:spPr>
          <a:xfrm>
            <a:off x="1048012" y="4070959"/>
            <a:ext cx="57536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u="sng" dirty="0">
                <a:latin typeface="Kaiti SC" panose="02010600040101010101" pitchFamily="2" charset="-122"/>
                <a:ea typeface="Kaiti SC" panose="02010600040101010101" pitchFamily="2" charset="-122"/>
              </a:rPr>
              <a:t>实例：</a:t>
            </a:r>
            <a:endParaRPr lang="en-US" altLang="zh-CN" b="1" u="sng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身高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测量误差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抛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次硬币，正面的次数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很多统计测验最终趋近正态分布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4001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46B92-EC86-EC4A-AAC0-75A9C9ED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分布、学生氏</a:t>
            </a:r>
            <a: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87DD88D-2097-8744-A937-3D10BAFDE518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6592519"/>
              </p:ext>
            </p:extLst>
          </p:nvPr>
        </p:nvGraphicFramePr>
        <p:xfrm>
          <a:off x="1035224" y="1777934"/>
          <a:ext cx="9144000" cy="351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6" name="Document" r:id="rId3" imgW="9144000" imgH="3517900" progId="Word.Document.12">
                  <p:embed/>
                </p:oleObj>
              </mc:Choice>
              <mc:Fallback>
                <p:oleObj name="Document" r:id="rId3" imgW="9144000" imgH="3517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35224" y="1777934"/>
                        <a:ext cx="9144000" cy="351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650E2C4C-1762-264D-B862-AB6796756B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00166" y="3571874"/>
            <a:ext cx="4012502" cy="3204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F269BD-806B-6444-8F27-4D2F85BF82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9298" y="12526"/>
            <a:ext cx="1790176" cy="23048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66D658-F33D-A740-8307-EC386254D2A9}"/>
              </a:ext>
            </a:extLst>
          </p:cNvPr>
          <p:cNvSpPr txBox="1"/>
          <p:nvPr/>
        </p:nvSpPr>
        <p:spPr>
          <a:xfrm>
            <a:off x="10389298" y="2417523"/>
            <a:ext cx="1723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“Student”</a:t>
            </a:r>
          </a:p>
          <a:p>
            <a:r>
              <a:rPr lang="en-US" altLang="zh-CN" dirty="0"/>
              <a:t>William</a:t>
            </a:r>
            <a:r>
              <a:rPr lang="zh-CN" altLang="en-US" dirty="0"/>
              <a:t> </a:t>
            </a:r>
            <a:r>
              <a:rPr lang="en-US" altLang="zh-CN" dirty="0" err="1"/>
              <a:t>Gosset</a:t>
            </a:r>
            <a:endParaRPr lang="en-US" altLang="zh-CN" dirty="0"/>
          </a:p>
          <a:p>
            <a:r>
              <a:rPr lang="en-US" altLang="zh-CN" dirty="0"/>
              <a:t>1876-1937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73A35A-8BC9-BF4C-804C-8265766E8F6C}"/>
              </a:ext>
            </a:extLst>
          </p:cNvPr>
          <p:cNvSpPr txBox="1"/>
          <p:nvPr/>
        </p:nvSpPr>
        <p:spPr>
          <a:xfrm>
            <a:off x="1035224" y="5511452"/>
            <a:ext cx="3987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sng" dirty="0">
                <a:latin typeface="Kaiti SC" panose="02010600040101010101" pitchFamily="2" charset="-122"/>
                <a:ea typeface="Kaiti SC" panose="02010600040101010101" pitchFamily="2" charset="-122"/>
              </a:rPr>
              <a:t>实例</a:t>
            </a:r>
            <a:endParaRPr lang="en-US" altLang="zh-CN" u="sng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参数检验，比如回归方程的参数检验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618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5D4BA-6810-AB47-AA1E-2BBACD94A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</a:t>
            </a:r>
            <a:r>
              <a:rPr lang="en-US" altLang="zh-CN" dirty="0" err="1"/>
              <a:t>osset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Guinness,</a:t>
            </a:r>
            <a:r>
              <a:rPr lang="zh-CN" altLang="en-US" dirty="0"/>
              <a:t> </a:t>
            </a:r>
            <a:r>
              <a:rPr lang="en-US" altLang="zh-CN" i="1" dirty="0"/>
              <a:t>Student</a:t>
            </a:r>
            <a:endParaRPr lang="en-US" i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A7F091-688D-7249-92B5-47DE996F0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28979" y="939452"/>
            <a:ext cx="2856982" cy="296889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A2BEB7-DF57-944D-AF60-27009E682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82" y="3941520"/>
            <a:ext cx="5775222" cy="28601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213391-3692-2247-9064-394CDB2E3C92}"/>
              </a:ext>
            </a:extLst>
          </p:cNvPr>
          <p:cNvSpPr txBox="1"/>
          <p:nvPr/>
        </p:nvSpPr>
        <p:spPr>
          <a:xfrm>
            <a:off x="838200" y="2091847"/>
            <a:ext cx="55372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Kaiti SC" panose="02010600040101010101" pitchFamily="2" charset="-122"/>
                <a:ea typeface="Kaiti SC" panose="02010600040101010101" pitchFamily="2" charset="-122"/>
              </a:rPr>
              <a:t>Gosset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在爱尔兰的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Guinness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啤酒厂工作，发现用正态检验无法正确估算“小样本”数据的显著水平。于是他在实践中自己发展出了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测验的思路，在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Karl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Pearson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的帮助下完善了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测验。但啤酒厂不同意他实名发表研究，他就以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Student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为笔名发表了这篇论文。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这篇论文是统计上最重要的论文之一。</a:t>
            </a:r>
            <a: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测验至今为止还是最常使用的统计测验。</a:t>
            </a:r>
            <a:endParaRPr lang="en-AU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AU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﻿“He is a very pleasant chap. Not at all the autocrat of the t table” (quoted in Kendall, 1952, p. 159)</a:t>
            </a:r>
          </a:p>
        </p:txBody>
      </p:sp>
    </p:spTree>
    <p:extLst>
      <p:ext uri="{BB962C8B-B14F-4D97-AF65-F5344CB8AC3E}">
        <p14:creationId xmlns:p14="http://schemas.microsoft.com/office/powerpoint/2010/main" val="37308189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3D33-96CA-5941-8805-051D13368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卡方分布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2BBC6BA-7B79-394F-A82D-8D0CFBAE6AF5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6166860"/>
              </p:ext>
            </p:extLst>
          </p:nvPr>
        </p:nvGraphicFramePr>
        <p:xfrm>
          <a:off x="1098550" y="1801267"/>
          <a:ext cx="9144000" cy="284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4" name="Document" r:id="rId3" imgW="9144000" imgH="2844800" progId="Word.Document.12">
                  <p:embed/>
                </p:oleObj>
              </mc:Choice>
              <mc:Fallback>
                <p:oleObj name="Document" r:id="rId3" imgW="9144000" imgH="2844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8550" y="1801267"/>
                        <a:ext cx="9144000" cy="284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23D450F4-B5C2-3D44-A544-58B3DEC941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02465" y="3520508"/>
            <a:ext cx="4945171" cy="3296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A6100A-2CAF-1844-B26D-CB7933891B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0440" y="35839"/>
            <a:ext cx="1712894" cy="22421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E94D6C-AC5B-D947-9218-B8CCB2F48B05}"/>
              </a:ext>
            </a:extLst>
          </p:cNvPr>
          <p:cNvSpPr txBox="1"/>
          <p:nvPr/>
        </p:nvSpPr>
        <p:spPr>
          <a:xfrm>
            <a:off x="10326120" y="2384425"/>
            <a:ext cx="1796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Karl Pearson</a:t>
            </a:r>
          </a:p>
          <a:p>
            <a:pPr algn="ctr"/>
            <a:r>
              <a:rPr lang="en-US" dirty="0"/>
              <a:t>1857-1936</a:t>
            </a:r>
          </a:p>
        </p:txBody>
      </p:sp>
    </p:spTree>
    <p:extLst>
      <p:ext uri="{BB962C8B-B14F-4D97-AF65-F5344CB8AC3E}">
        <p14:creationId xmlns:p14="http://schemas.microsoft.com/office/powerpoint/2010/main" val="2956252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72060-C4C1-F642-9446-495BB6D5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Kaiti SC" panose="02010600040101010101" pitchFamily="2" charset="-122"/>
                <a:ea typeface="Kaiti SC" panose="02010600040101010101" pitchFamily="2" charset="-122"/>
              </a:rPr>
              <a:t>F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33FE481-BE3A-934C-94FF-2A83E061A91E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0682919"/>
              </p:ext>
            </p:extLst>
          </p:nvPr>
        </p:nvGraphicFramePr>
        <p:xfrm>
          <a:off x="935278" y="1464590"/>
          <a:ext cx="9144000" cy="356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2" name="Document" r:id="rId3" imgW="9144000" imgH="3568700" progId="Word.Document.12">
                  <p:embed/>
                </p:oleObj>
              </mc:Choice>
              <mc:Fallback>
                <p:oleObj name="Document" r:id="rId3" imgW="9144000" imgH="3568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35278" y="1464590"/>
                        <a:ext cx="9144000" cy="356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9337E10F-CD14-9B49-9A1B-940343DBCF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45261" y="3522316"/>
            <a:ext cx="4390372" cy="32927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DB6254-336E-0A49-B134-92FBAFA55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1619" y="42905"/>
            <a:ext cx="1691488" cy="25427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891090-9A2B-B340-B9A1-75FFABF9775E}"/>
              </a:ext>
            </a:extLst>
          </p:cNvPr>
          <p:cNvSpPr txBox="1"/>
          <p:nvPr/>
        </p:nvSpPr>
        <p:spPr>
          <a:xfrm>
            <a:off x="10444145" y="2585689"/>
            <a:ext cx="1856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Ronald Fisher</a:t>
            </a:r>
          </a:p>
          <a:p>
            <a:r>
              <a:rPr lang="en-US" dirty="0"/>
              <a:t>1890-1962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D25832-861B-3945-8040-69B9D0967DC1}"/>
              </a:ext>
            </a:extLst>
          </p:cNvPr>
          <p:cNvSpPr txBox="1"/>
          <p:nvPr/>
        </p:nvSpPr>
        <p:spPr>
          <a:xfrm>
            <a:off x="1077238" y="5586608"/>
            <a:ext cx="4609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实例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用于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ANOVA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中的方差检验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06826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6D94E-1339-F04F-ADE0-E3C448078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简单回归分析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(simple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linear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regression)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491D94-AB4D-914A-BE1E-F016DE675E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56144" y="3336108"/>
            <a:ext cx="4445000" cy="2933700"/>
          </a:xfr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3B4D48D-5591-094A-BE33-FA021799B2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174766"/>
              </p:ext>
            </p:extLst>
          </p:nvPr>
        </p:nvGraphicFramePr>
        <p:xfrm>
          <a:off x="584896" y="1295529"/>
          <a:ext cx="9144000" cy="579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2" name="Document" r:id="rId5" imgW="9144000" imgH="5791200" progId="Word.Document.12">
                  <p:embed/>
                </p:oleObj>
              </mc:Choice>
              <mc:Fallback>
                <p:oleObj name="Document" r:id="rId5" imgW="9144000" imgH="5791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4896" y="1295529"/>
                        <a:ext cx="9144000" cy="579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95D19B4-5844-9F4E-912C-82A02BB8A3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7037" y="72742"/>
            <a:ext cx="1855793" cy="2514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0E96A-24C1-4741-B0E6-3CBEF14CF216}"/>
              </a:ext>
            </a:extLst>
          </p:cNvPr>
          <p:cNvSpPr txBox="1"/>
          <p:nvPr/>
        </p:nvSpPr>
        <p:spPr>
          <a:xfrm>
            <a:off x="9645031" y="5448823"/>
            <a:ext cx="1929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</a:t>
            </a:r>
            <a:r>
              <a:rPr lang="en-US" dirty="0">
                <a:highlight>
                  <a:srgbClr val="FF00FF"/>
                </a:highlight>
              </a:rPr>
              <a:t>gress</a:t>
            </a:r>
            <a:r>
              <a:rPr lang="en-US" dirty="0"/>
              <a:t>ion</a:t>
            </a:r>
          </a:p>
          <a:p>
            <a:r>
              <a:rPr lang="en-US" dirty="0"/>
              <a:t>pro</a:t>
            </a:r>
            <a:r>
              <a:rPr lang="en-US" dirty="0">
                <a:highlight>
                  <a:srgbClr val="00FFFF"/>
                </a:highlight>
              </a:rPr>
              <a:t>gress</a:t>
            </a:r>
            <a:r>
              <a:rPr lang="en-US" dirty="0"/>
              <a:t>ion</a:t>
            </a:r>
          </a:p>
          <a:p>
            <a:r>
              <a:rPr lang="en-US" dirty="0"/>
              <a:t>ag</a:t>
            </a:r>
            <a:r>
              <a:rPr lang="en-US" dirty="0">
                <a:highlight>
                  <a:srgbClr val="00FFFF"/>
                </a:highlight>
              </a:rPr>
              <a:t>gress</a:t>
            </a:r>
            <a:r>
              <a:rPr lang="en-US" dirty="0"/>
              <a:t>ion</a:t>
            </a:r>
          </a:p>
          <a:p>
            <a:r>
              <a:rPr lang="en-US" dirty="0" err="1"/>
              <a:t>de</a:t>
            </a:r>
            <a:r>
              <a:rPr lang="en-US" dirty="0" err="1">
                <a:highlight>
                  <a:srgbClr val="00FFFF"/>
                </a:highlight>
              </a:rPr>
              <a:t>gress</a:t>
            </a:r>
            <a:r>
              <a:rPr lang="en-US" dirty="0" err="1"/>
              <a:t>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450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0E716-6229-E64A-BD68-8BB5249D4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多元</a:t>
            </a:r>
            <a:r>
              <a:rPr lang="zh-CN" altLang="en-AU" dirty="0">
                <a:latin typeface="Kaiti SC" panose="02010600040101010101" pitchFamily="2" charset="-122"/>
                <a:ea typeface="Kaiti SC" panose="02010600040101010101" pitchFamily="2" charset="-122"/>
              </a:rPr>
              <a:t>线性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回归</a:t>
            </a:r>
            <a:r>
              <a:rPr lang="en-AU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(multiple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AU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Linear regression)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4560F0C-D068-544B-995E-B903077F3B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5482962"/>
              </p:ext>
            </p:extLst>
          </p:nvPr>
        </p:nvGraphicFramePr>
        <p:xfrm>
          <a:off x="973138" y="1467544"/>
          <a:ext cx="9144000" cy="452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6" name="Document" r:id="rId3" imgW="9144000" imgH="4521200" progId="Word.Document.12">
                  <p:embed/>
                </p:oleObj>
              </mc:Choice>
              <mc:Fallback>
                <p:oleObj name="Document" r:id="rId3" imgW="9144000" imgH="4521200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D3B4D48D-5591-094A-BE33-FA021799B2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3138" y="1467544"/>
                        <a:ext cx="9144000" cy="452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5532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CD7CC-626C-154B-B711-57F7B520B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二项分布型数据的分析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6A33922-AD3B-0A45-9109-6C8D269AAD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711579"/>
              </p:ext>
            </p:extLst>
          </p:nvPr>
        </p:nvGraphicFramePr>
        <p:xfrm>
          <a:off x="10604418" y="1901863"/>
          <a:ext cx="1496492" cy="43513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8246">
                  <a:extLst>
                    <a:ext uri="{9D8B030D-6E8A-4147-A177-3AD203B41FA5}">
                      <a16:colId xmlns:a16="http://schemas.microsoft.com/office/drawing/2014/main" val="2388014425"/>
                    </a:ext>
                  </a:extLst>
                </a:gridCol>
                <a:gridCol w="748246">
                  <a:extLst>
                    <a:ext uri="{9D8B030D-6E8A-4147-A177-3AD203B41FA5}">
                      <a16:colId xmlns:a16="http://schemas.microsoft.com/office/drawing/2014/main" val="1245126779"/>
                    </a:ext>
                  </a:extLst>
                </a:gridCol>
              </a:tblGrid>
              <a:tr h="207207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Hours</a:t>
                      </a:r>
                      <a:endParaRPr lang="en-US" sz="1300" b="1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Pass</a:t>
                      </a:r>
                      <a:endParaRPr lang="en-US" sz="1300" b="1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400887309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58435210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0.75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26061994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39315456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1.25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65789713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24311844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1.75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847318393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1.75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76348153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2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55319355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2.25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32055229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2.5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67759974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2.75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692763804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3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02679961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3.25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075020023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3.5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84868650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4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65150388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4.25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52824705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4.5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75847826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4.75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64780057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582516938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5.5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4315005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A24D64A-EA4C-8242-A442-F64FCF33A3B4}"/>
              </a:ext>
            </a:extLst>
          </p:cNvPr>
          <p:cNvSpPr txBox="1"/>
          <p:nvPr/>
        </p:nvSpPr>
        <p:spPr>
          <a:xfrm>
            <a:off x="838199" y="3306868"/>
            <a:ext cx="40720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使用线性模型会有下列问题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概率只能在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0-1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的区间之内使用线性模型会超出这个范围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需要增加一个线性模型分析的例子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9B4C1679-E32B-5B4C-8878-4C552C5AE6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9158911"/>
              </p:ext>
            </p:extLst>
          </p:nvPr>
        </p:nvGraphicFramePr>
        <p:xfrm>
          <a:off x="5173250" y="2132555"/>
          <a:ext cx="5137754" cy="32912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54168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AB46C-A391-AC46-BD0B-E1B342BE6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本草纲目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36793-1019-9C40-A4A0-D00BBA38F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45334"/>
          </a:xfrm>
        </p:spPr>
        <p:txBody>
          <a:bodyPr/>
          <a:lstStyle/>
          <a:p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本草纲目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的分类系统（比林奈的分类系统早）：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16部的名称和顺序为：</a:t>
            </a:r>
            <a:b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 err="1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水部、火部、土部、金玉部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en-US" dirty="0" err="1">
                <a:latin typeface="Kaiti SC" panose="02010600040101010101" pitchFamily="2" charset="-122"/>
                <a:ea typeface="Kaiti SC" panose="02010600040101010101" pitchFamily="2" charset="-122"/>
              </a:rPr>
              <a:t>属于无机物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]、</a:t>
            </a:r>
            <a:b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 err="1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草部、谷部、菜部、果部、木部、服器部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en-US" dirty="0" err="1">
                <a:latin typeface="Kaiti SC" panose="02010600040101010101" pitchFamily="2" charset="-122"/>
                <a:ea typeface="Kaiti SC" panose="02010600040101010101" pitchFamily="2" charset="-122"/>
              </a:rPr>
              <a:t>植物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]、</a:t>
            </a:r>
            <a:b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 err="1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虫部、鳞部、介部、禽部、兽部和人部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en-US" dirty="0" err="1">
                <a:latin typeface="Kaiti SC" panose="02010600040101010101" pitchFamily="2" charset="-122"/>
                <a:ea typeface="Kaiti SC" panose="02010600040101010101" pitchFamily="2" charset="-122"/>
              </a:rPr>
              <a:t>动物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]。</a:t>
            </a:r>
            <a:r>
              <a:rPr lang="en-US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584D4-2AA7-9D40-951E-153986F85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230" y="3898988"/>
            <a:ext cx="2277601" cy="26583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A1F3A3-620E-9D46-84C3-3208BAFA6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920" y="3933173"/>
            <a:ext cx="2202493" cy="26583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243420-3990-6B4C-A798-D30D8D0A2C47}"/>
              </a:ext>
            </a:extLst>
          </p:cNvPr>
          <p:cNvSpPr txBox="1"/>
          <p:nvPr/>
        </p:nvSpPr>
        <p:spPr>
          <a:xfrm>
            <a:off x="9068844" y="5899758"/>
            <a:ext cx="1653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李时珍</a:t>
            </a:r>
            <a:endParaRPr lang="en-US" altLang="zh-CN" dirty="0"/>
          </a:p>
          <a:p>
            <a:r>
              <a:rPr lang="en-US" altLang="zh-CN" dirty="0"/>
              <a:t>1518-1593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91369E-44A1-9C4E-9A90-F35F8810576D}"/>
              </a:ext>
            </a:extLst>
          </p:cNvPr>
          <p:cNvSpPr txBox="1"/>
          <p:nvPr/>
        </p:nvSpPr>
        <p:spPr>
          <a:xfrm>
            <a:off x="3384128" y="5688904"/>
            <a:ext cx="1653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卡尔</a:t>
            </a:r>
            <a:r>
              <a:rPr lang="en-US" altLang="zh-CN" dirty="0"/>
              <a:t>·</a:t>
            </a:r>
            <a:r>
              <a:rPr lang="zh-CN" altLang="en-US" dirty="0"/>
              <a:t>冯</a:t>
            </a:r>
            <a:r>
              <a:rPr lang="en-US" altLang="zh-CN" dirty="0"/>
              <a:t>·</a:t>
            </a:r>
            <a:r>
              <a:rPr lang="zh-CN" altLang="en-US" dirty="0"/>
              <a:t>林奈</a:t>
            </a:r>
            <a:endParaRPr lang="en-US" altLang="zh-CN" dirty="0"/>
          </a:p>
          <a:p>
            <a:r>
              <a:rPr lang="zh-CN" altLang="en-US" dirty="0"/>
              <a:t>“双名法”</a:t>
            </a:r>
            <a:endParaRPr lang="en-US" altLang="zh-CN" dirty="0"/>
          </a:p>
          <a:p>
            <a:r>
              <a:rPr lang="en-US" altLang="zh-CN" dirty="0"/>
              <a:t>1707-1787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9502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17FCE-4FFC-FC49-BBD4-DC5738A2C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Odds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于</a:t>
            </a:r>
            <a:r>
              <a:rPr lang="en-US" altLang="zh-CN" dirty="0"/>
              <a:t>odds</a:t>
            </a:r>
            <a:r>
              <a:rPr lang="zh-CN" altLang="en-US" dirty="0"/>
              <a:t> </a:t>
            </a:r>
            <a:r>
              <a:rPr lang="en-US" altLang="zh-CN" dirty="0"/>
              <a:t>ratio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67C998-0592-5145-9396-1961FEE71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662" y="1659463"/>
            <a:ext cx="6276201" cy="395057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8AB134-6531-3141-9CB7-4488BDA31B92}"/>
              </a:ext>
            </a:extLst>
          </p:cNvPr>
          <p:cNvSpPr/>
          <p:nvPr/>
        </p:nvSpPr>
        <p:spPr>
          <a:xfrm>
            <a:off x="736719" y="3273243"/>
            <a:ext cx="1716066" cy="2254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B04B0C0-81FF-7742-8E0D-6D91C4D640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6925" y="2175666"/>
            <a:ext cx="5552516" cy="1426904"/>
          </a:xfrm>
          <a:prstGeom prst="rect">
            <a:avLst/>
          </a:prstGeom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22B610E-3E0E-AA45-BDD4-273449032C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903683"/>
              </p:ext>
            </p:extLst>
          </p:nvPr>
        </p:nvGraphicFramePr>
        <p:xfrm>
          <a:off x="4843463" y="3733669"/>
          <a:ext cx="9144000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8" name="Document" r:id="rId6" imgW="9144000" imgH="1320800" progId="Word.Document.12">
                  <p:embed/>
                </p:oleObj>
              </mc:Choice>
              <mc:Fallback>
                <p:oleObj name="Document" r:id="rId6" imgW="9144000" imgH="1320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43463" y="3733669"/>
                        <a:ext cx="9144000" cy="132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8433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5D78D-398E-D144-AA5E-8F397E84A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回归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44477F-8163-BD43-AB0E-BDB93FA73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69550" y="3454903"/>
            <a:ext cx="4661715" cy="3384305"/>
          </a:xfr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2FD98FB-3E27-584F-B7A9-B86C945511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9940251"/>
              </p:ext>
            </p:extLst>
          </p:nvPr>
        </p:nvGraphicFramePr>
        <p:xfrm>
          <a:off x="4354513" y="-4894"/>
          <a:ext cx="9144000" cy="3581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9" name="Document" r:id="rId4" imgW="9144000" imgH="3581400" progId="Word.Document.12">
                  <p:embed/>
                </p:oleObj>
              </mc:Choice>
              <mc:Fallback>
                <p:oleObj name="Document" r:id="rId4" imgW="9144000" imgH="3581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54513" y="-4894"/>
                        <a:ext cx="9144000" cy="35814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BA6035A-9A99-724E-8D5E-0E4C10679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532220"/>
              </p:ext>
            </p:extLst>
          </p:nvPr>
        </p:nvGraphicFramePr>
        <p:xfrm>
          <a:off x="1289948" y="1651111"/>
          <a:ext cx="1496492" cy="43513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8246">
                  <a:extLst>
                    <a:ext uri="{9D8B030D-6E8A-4147-A177-3AD203B41FA5}">
                      <a16:colId xmlns:a16="http://schemas.microsoft.com/office/drawing/2014/main" val="2388014425"/>
                    </a:ext>
                  </a:extLst>
                </a:gridCol>
                <a:gridCol w="748246">
                  <a:extLst>
                    <a:ext uri="{9D8B030D-6E8A-4147-A177-3AD203B41FA5}">
                      <a16:colId xmlns:a16="http://schemas.microsoft.com/office/drawing/2014/main" val="1245126779"/>
                    </a:ext>
                  </a:extLst>
                </a:gridCol>
              </a:tblGrid>
              <a:tr h="207207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Hours</a:t>
                      </a:r>
                      <a:endParaRPr lang="en-US" sz="1300" b="1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Pass</a:t>
                      </a:r>
                      <a:endParaRPr lang="en-US" sz="1300" b="1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400887309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58435210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0.75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26061994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39315456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1.25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65789713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24311844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1.75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847318393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1.75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76348153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2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55319355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2.25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32055229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67759974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2.75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692763804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02679961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3.25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075020023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3.5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84868650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65150388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4.25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52824705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4.5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75847826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4.75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64780057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582516938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5.5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431500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30134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7F870-E4CA-C34A-9E14-99E59B540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MLE for logistic regression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9A7B7B1-D956-E743-9AA3-38D1D7114C16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8558395"/>
              </p:ext>
            </p:extLst>
          </p:nvPr>
        </p:nvGraphicFramePr>
        <p:xfrm>
          <a:off x="998538" y="1285766"/>
          <a:ext cx="9144000" cy="580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7" name="Document" r:id="rId3" imgW="9144000" imgH="5803900" progId="Word.Document.12">
                  <p:embed/>
                </p:oleObj>
              </mc:Choice>
              <mc:Fallback>
                <p:oleObj name="Document" r:id="rId3" imgW="9144000" imgH="5803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8538" y="1285766"/>
                        <a:ext cx="9144000" cy="580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4659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634EA7C-C2BE-9E4C-AECD-213024DE6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495203"/>
              </p:ext>
            </p:extLst>
          </p:nvPr>
        </p:nvGraphicFramePr>
        <p:xfrm>
          <a:off x="1124462" y="2696754"/>
          <a:ext cx="661361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5105">
                  <a:extLst>
                    <a:ext uri="{9D8B030D-6E8A-4147-A177-3AD203B41FA5}">
                      <a16:colId xmlns:a16="http://schemas.microsoft.com/office/drawing/2014/main" val="1190246639"/>
                    </a:ext>
                  </a:extLst>
                </a:gridCol>
                <a:gridCol w="5328507">
                  <a:extLst>
                    <a:ext uri="{9D8B030D-6E8A-4147-A177-3AD203B41FA5}">
                      <a16:colId xmlns:a16="http://schemas.microsoft.com/office/drawing/2014/main" val="2452212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33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事件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的发生概率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772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事件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的发生概率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01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事件</a:t>
                      </a:r>
                      <a:r>
                        <a:rPr lang="en-US" altLang="zh-CN" dirty="0"/>
                        <a:t>B</a:t>
                      </a:r>
                      <a:r>
                        <a:rPr lang="zh-CN" altLang="en-US" dirty="0"/>
                        <a:t>给定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的发生概率 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条件概率</a:t>
                      </a:r>
                      <a:r>
                        <a:rPr lang="en-US" altLang="zh-CN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746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事件</a:t>
                      </a:r>
                      <a:r>
                        <a:rPr lang="en-US" altLang="zh-CN" dirty="0"/>
                        <a:t>B</a:t>
                      </a:r>
                      <a:r>
                        <a:rPr lang="zh-CN" altLang="en-US" dirty="0"/>
                        <a:t>给定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的发生概率 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条件概率</a:t>
                      </a:r>
                      <a:r>
                        <a:rPr lang="en-US" altLang="zh-CN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7938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59CEDD4-5A1E-8B46-AD2F-A7B1F806A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贝叶斯统计方法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(Bayesian)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FACDA0-B6E2-0045-AE13-015929B4EB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51238" y="402196"/>
            <a:ext cx="1930400" cy="20701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444709-1E28-6640-99BD-2FAB78D81D2F}"/>
              </a:ext>
            </a:extLst>
          </p:cNvPr>
          <p:cNvSpPr txBox="1"/>
          <p:nvPr/>
        </p:nvSpPr>
        <p:spPr>
          <a:xfrm>
            <a:off x="8981162" y="2467628"/>
            <a:ext cx="1891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Thomas</a:t>
            </a:r>
            <a:r>
              <a:rPr lang="zh-CN" altLang="en-US" dirty="0"/>
              <a:t> </a:t>
            </a:r>
            <a:r>
              <a:rPr lang="en-US" altLang="zh-CN" dirty="0"/>
              <a:t>Bayes</a:t>
            </a:r>
          </a:p>
          <a:p>
            <a:pPr algn="ctr"/>
            <a:r>
              <a:rPr lang="en-US" altLang="zh-CN" dirty="0"/>
              <a:t>1701-</a:t>
            </a:r>
            <a:r>
              <a:rPr lang="en-US" altLang="zh-CN" dirty="0">
                <a:solidFill>
                  <a:srgbClr val="FF0000"/>
                </a:solidFill>
              </a:rPr>
              <a:t>1761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EE8D76-DBFB-BC44-A1AE-DE2A65EDC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625" y="4809457"/>
            <a:ext cx="2872266" cy="1841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127A27-22F4-5E45-B4D2-BFABECD47798}"/>
                  </a:ext>
                </a:extLst>
              </p:cNvPr>
              <p:cNvSpPr txBox="1"/>
              <p:nvPr/>
            </p:nvSpPr>
            <p:spPr>
              <a:xfrm>
                <a:off x="1374661" y="1870446"/>
                <a:ext cx="3317383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127A27-22F4-5E45-B4D2-BFABECD47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661" y="1870446"/>
                <a:ext cx="3317383" cy="586699"/>
              </a:xfrm>
              <a:prstGeom prst="rect">
                <a:avLst/>
              </a:prstGeom>
              <a:blipFill>
                <a:blip r:embed="rId4"/>
                <a:stretch>
                  <a:fillRect l="-1149" r="-1916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655973-B6E1-5744-8DD2-0E5F808FD1AA}"/>
                  </a:ext>
                </a:extLst>
              </p:cNvPr>
              <p:cNvSpPr txBox="1"/>
              <p:nvPr/>
            </p:nvSpPr>
            <p:spPr>
              <a:xfrm>
                <a:off x="1301017" y="3123212"/>
                <a:ext cx="5416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655973-B6E1-5744-8DD2-0E5F808FD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017" y="3123212"/>
                <a:ext cx="541687" cy="276999"/>
              </a:xfrm>
              <a:prstGeom prst="rect">
                <a:avLst/>
              </a:prstGeom>
              <a:blipFill>
                <a:blip r:embed="rId5"/>
                <a:stretch>
                  <a:fillRect l="-6818" r="-13636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2A5BAD-F792-6B4A-A45F-E7DDF613B525}"/>
                  </a:ext>
                </a:extLst>
              </p:cNvPr>
              <p:cNvSpPr txBox="1"/>
              <p:nvPr/>
            </p:nvSpPr>
            <p:spPr>
              <a:xfrm>
                <a:off x="1290755" y="3501080"/>
                <a:ext cx="5520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2A5BAD-F792-6B4A-A45F-E7DDF613B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755" y="3501080"/>
                <a:ext cx="552074" cy="276999"/>
              </a:xfrm>
              <a:prstGeom prst="rect">
                <a:avLst/>
              </a:prstGeom>
              <a:blipFill>
                <a:blip r:embed="rId6"/>
                <a:stretch>
                  <a:fillRect l="-9091" t="-4762" r="-13636" b="-38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FD3E4E-CED2-E742-92EE-27A1D281143E}"/>
                  </a:ext>
                </a:extLst>
              </p:cNvPr>
              <p:cNvSpPr txBox="1"/>
              <p:nvPr/>
            </p:nvSpPr>
            <p:spPr>
              <a:xfrm>
                <a:off x="1294870" y="3875907"/>
                <a:ext cx="7739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FD3E4E-CED2-E742-92EE-27A1D2811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870" y="3875907"/>
                <a:ext cx="773930" cy="276999"/>
              </a:xfrm>
              <a:prstGeom prst="rect">
                <a:avLst/>
              </a:prstGeom>
              <a:blipFill>
                <a:blip r:embed="rId7"/>
                <a:stretch>
                  <a:fillRect l="-6452" r="-967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0513F8-76E5-9648-853B-7B1AFCB22387}"/>
                  </a:ext>
                </a:extLst>
              </p:cNvPr>
              <p:cNvSpPr txBox="1"/>
              <p:nvPr/>
            </p:nvSpPr>
            <p:spPr>
              <a:xfrm>
                <a:off x="1274278" y="4238375"/>
                <a:ext cx="7739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0513F8-76E5-9648-853B-7B1AFCB22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278" y="4238375"/>
                <a:ext cx="773930" cy="276999"/>
              </a:xfrm>
              <a:prstGeom prst="rect">
                <a:avLst/>
              </a:prstGeom>
              <a:blipFill>
                <a:blip r:embed="rId8"/>
                <a:stretch>
                  <a:fillRect l="-4839" r="-9677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7102A531-C143-CF45-9F4D-8F5A158811EC}"/>
              </a:ext>
            </a:extLst>
          </p:cNvPr>
          <p:cNvSpPr/>
          <p:nvPr/>
        </p:nvSpPr>
        <p:spPr>
          <a:xfrm>
            <a:off x="5803561" y="4850199"/>
            <a:ext cx="62566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Bayes, Thomas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  <a:endParaRPr lang="en-US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sz="1400" b="1" u="sng" dirty="0">
                <a:solidFill>
                  <a:srgbClr val="663366"/>
                </a:solidFill>
                <a:latin typeface="Arial" panose="020B0604020202020204" pitchFamily="34" charset="0"/>
              </a:rPr>
              <a:t>An Essay towards solving a Problem in the Doctrine of Chance. </a:t>
            </a:r>
            <a:br>
              <a:rPr lang="en-US" sz="1400" dirty="0">
                <a:solidFill>
                  <a:srgbClr val="663366"/>
                </a:solidFill>
                <a:latin typeface="Arial" panose="020B0604020202020204" pitchFamily="34" charset="0"/>
              </a:rPr>
            </a:br>
            <a:r>
              <a:rPr lang="en-US" sz="1400" dirty="0">
                <a:solidFill>
                  <a:srgbClr val="663366"/>
                </a:solidFill>
                <a:latin typeface="Arial" panose="020B0604020202020204" pitchFamily="34" charset="0"/>
              </a:rPr>
              <a:t>By the late Rev. Mr. Bayes, communicated by Mr. Price, in a letter to John Canton, A. M. F. R. S.</a:t>
            </a:r>
            <a:endParaRPr lang="en-US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Philosophical Transactions of the Royal Society of London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. </a:t>
            </a:r>
            <a:r>
              <a:rPr lang="en-US" altLang="zh-CN" sz="1400" u="sng" dirty="0">
                <a:solidFill>
                  <a:srgbClr val="FF0000"/>
                </a:solidFill>
                <a:latin typeface="Arial" panose="020B0604020202020204" pitchFamily="34" charset="0"/>
              </a:rPr>
              <a:t>1763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  <a:r>
              <a:rPr lang="zh-CN" alt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1400" b="1" dirty="0">
                <a:solidFill>
                  <a:srgbClr val="222222"/>
                </a:solidFill>
                <a:latin typeface="Arial" panose="020B0604020202020204" pitchFamily="34" charset="0"/>
              </a:rPr>
              <a:t>53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 (0): 370–418.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54582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ABD88-4DB8-C44A-A2D0-6492D95D9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实例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126B3-C496-1448-B680-160DEDB9C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假设乙型肝炎的发病率是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0.5%</a:t>
            </a:r>
          </a:p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现在测试试剂的</a:t>
            </a:r>
            <a:r>
              <a:rPr lang="en-US" altLang="zh-CN" sz="24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99%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真阳性率，和</a:t>
            </a:r>
            <a:r>
              <a:rPr lang="en-US" altLang="zh-CN" sz="2400" dirty="0">
                <a:solidFill>
                  <a:schemeClr val="accent5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99%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的真阴性率</a:t>
            </a:r>
            <a:endParaRPr lang="en-US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如果现在一个人，测试结果是阳性，那么其真实的乙型肝炎可能性是多少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D8AEA2-0656-0C49-9561-D7A9A68AB609}"/>
                  </a:ext>
                </a:extLst>
              </p:cNvPr>
              <p:cNvSpPr txBox="1"/>
              <p:nvPr/>
            </p:nvSpPr>
            <p:spPr>
              <a:xfrm>
                <a:off x="1142985" y="3540209"/>
                <a:ext cx="10634193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𝐷𝑖𝑠𝑒𝑎𝑠𝑒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𝐷𝑖𝑠𝑒𝑎𝑠𝑒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(+)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𝐷𝑖𝑠𝑒𝑎𝑠𝑒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𝑁𝑜</m:t>
                              </m:r>
                              <m:r>
                                <a:rPr lang="zh-CN" altLang="en-US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𝑁𝑜</m:t>
                          </m:r>
                          <m:r>
                            <a:rPr lang="zh-CN" altLang="en-US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𝑑𝑖𝑠𝑒𝑎𝑠𝑒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D8AEA2-0656-0C49-9561-D7A9A68AB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85" y="3540209"/>
                <a:ext cx="10634193" cy="586699"/>
              </a:xfrm>
              <a:prstGeom prst="rect">
                <a:avLst/>
              </a:prstGeom>
              <a:blipFill>
                <a:blip r:embed="rId2"/>
                <a:stretch>
                  <a:fillRect t="-2128" r="-239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1528E4-2343-844C-821D-F274B38D6956}"/>
                  </a:ext>
                </a:extLst>
              </p:cNvPr>
              <p:cNvSpPr txBox="1"/>
              <p:nvPr/>
            </p:nvSpPr>
            <p:spPr>
              <a:xfrm>
                <a:off x="1204768" y="4627607"/>
                <a:ext cx="3582712" cy="530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0.99×0.005</m:t>
                          </m:r>
                        </m:num>
                        <m:den>
                          <m:r>
                            <a:rPr lang="en-US" altLang="zh-CN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0.99×0.005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+0.01×0.995</m:t>
                          </m:r>
                        </m:den>
                      </m:f>
                      <m:r>
                        <a:rPr lang="en-US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33.2%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1528E4-2343-844C-821D-F274B38D6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768" y="4627607"/>
                <a:ext cx="3582712" cy="530594"/>
              </a:xfrm>
              <a:prstGeom prst="rect">
                <a:avLst/>
              </a:prstGeom>
              <a:blipFill>
                <a:blip r:embed="rId3"/>
                <a:stretch>
                  <a:fillRect l="-707" r="-1060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09A9994-460A-3E49-9E2E-A509B07DD043}"/>
              </a:ext>
            </a:extLst>
          </p:cNvPr>
          <p:cNvSpPr txBox="1"/>
          <p:nvPr/>
        </p:nvSpPr>
        <p:spPr>
          <a:xfrm>
            <a:off x="1062681" y="5869459"/>
            <a:ext cx="6388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有</a:t>
            </a:r>
            <a:r>
              <a:rPr lang="en-US" altLang="zh-CN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67%</a:t>
            </a:r>
            <a:r>
              <a:rPr lang="zh-CN" altLang="en-US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的可能性，</a:t>
            </a:r>
            <a:r>
              <a:rPr lang="en-US" altLang="zh-CN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TA</a:t>
            </a:r>
            <a:r>
              <a:rPr lang="zh-CN" altLang="en-US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没有病！</a:t>
            </a:r>
            <a:endParaRPr lang="en-US" sz="2800" u="sng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DEFE7F-4D71-A44E-B596-47EEB109B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851" y="4455292"/>
            <a:ext cx="2248247" cy="240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49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E1930-45CC-BB43-BA2F-65B4D66C5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硬币实例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5E8C3-057B-C14F-8BF3-2E1DCA29D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95230"/>
          </a:xfrm>
        </p:spPr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有两枚硬币，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一枚</a:t>
            </a:r>
            <a:r>
              <a:rPr lang="zh-CN" altLang="en-US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正常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硬币</a:t>
            </a:r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(99%)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一枚</a:t>
            </a:r>
            <a:r>
              <a:rPr lang="zh-CN" altLang="en-US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作弊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的硬币，两面是正面 </a:t>
            </a:r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(1%)</a:t>
            </a:r>
          </a:p>
          <a:p>
            <a:r>
              <a:rPr lang="zh-CN" altLang="en-AU" dirty="0">
                <a:latin typeface="Kaiti SC" panose="02010600040101010101" pitchFamily="2" charset="-122"/>
                <a:ea typeface="Kaiti SC" panose="02010600040101010101" pitchFamily="2" charset="-122"/>
              </a:rPr>
              <a:t>假设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现在连续看到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3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次正面，那么两种硬币的概率是多少？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B72773-4A19-7949-BFFA-13A877B4015F}"/>
                  </a:ext>
                </a:extLst>
              </p:cNvPr>
              <p:cNvSpPr txBox="1"/>
              <p:nvPr/>
            </p:nvSpPr>
            <p:spPr>
              <a:xfrm>
                <a:off x="1064722" y="3951959"/>
                <a:ext cx="49305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=0.99×0.125=</m:t>
                      </m:r>
                      <m:r>
                        <a:rPr lang="en-AU" b="0" i="1" smtClean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.124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B72773-4A19-7949-BFFA-13A877B40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22" y="3951959"/>
                <a:ext cx="4930581" cy="276999"/>
              </a:xfrm>
              <a:prstGeom prst="rect">
                <a:avLst/>
              </a:prstGeom>
              <a:blipFill>
                <a:blip r:embed="rId2"/>
                <a:stretch>
                  <a:fillRect l="-773" r="-51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973229-FC8E-8E41-BEC4-C4C6E0C22D51}"/>
                  </a:ext>
                </a:extLst>
              </p:cNvPr>
              <p:cNvSpPr txBox="1"/>
              <p:nvPr/>
            </p:nvSpPr>
            <p:spPr>
              <a:xfrm>
                <a:off x="1066810" y="4267197"/>
                <a:ext cx="44006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=0.01×1=</m:t>
                      </m:r>
                      <m:r>
                        <a:rPr lang="en-AU" b="0" i="1" smtClean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AU" b="0" i="1" smtClean="0">
                          <a:solidFill>
                            <a:schemeClr val="tx1"/>
                          </a:solidFill>
                          <a:highlight>
                            <a:srgbClr val="FF00FF"/>
                          </a:highlight>
                          <a:latin typeface="Cambria Math" panose="02040503050406030204" pitchFamily="18" charset="0"/>
                        </a:rPr>
                        <m:t>01</m:t>
                      </m:r>
                    </m:oMath>
                  </m:oMathPara>
                </a14:m>
                <a:endParaRPr lang="en-US" dirty="0">
                  <a:highlight>
                    <a:srgbClr val="FF00FF"/>
                  </a:highlight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973229-FC8E-8E41-BEC4-C4C6E0C22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10" y="4267197"/>
                <a:ext cx="4400692" cy="276999"/>
              </a:xfrm>
              <a:prstGeom prst="rect">
                <a:avLst/>
              </a:prstGeom>
              <a:blipFill>
                <a:blip r:embed="rId3"/>
                <a:stretch>
                  <a:fillRect l="-865" r="-288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25FE3D-519D-F94B-A662-E180F61FF27A}"/>
                  </a:ext>
                </a:extLst>
              </p:cNvPr>
              <p:cNvSpPr txBox="1"/>
              <p:nvPr/>
            </p:nvSpPr>
            <p:spPr>
              <a:xfrm>
                <a:off x="1064722" y="5054247"/>
                <a:ext cx="4102085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正常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硬币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概率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0.124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0.124+0.01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=0.925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25FE3D-519D-F94B-A662-E180F61FF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22" y="5054247"/>
                <a:ext cx="4102085" cy="525016"/>
              </a:xfrm>
              <a:prstGeom prst="rect">
                <a:avLst/>
              </a:prstGeom>
              <a:blipFill>
                <a:blip r:embed="rId4"/>
                <a:stretch>
                  <a:fillRect l="-1858" t="-2381" r="-619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1C5B97-D8CA-6A44-8242-8ED492ADB1F9}"/>
                  </a:ext>
                </a:extLst>
              </p:cNvPr>
              <p:cNvSpPr txBox="1"/>
              <p:nvPr/>
            </p:nvSpPr>
            <p:spPr>
              <a:xfrm>
                <a:off x="1066810" y="5695161"/>
                <a:ext cx="4102085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作弊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硬币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概率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0.01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0.124+0.01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=0.075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1C5B97-D8CA-6A44-8242-8ED492ADB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10" y="5695161"/>
                <a:ext cx="4102085" cy="525016"/>
              </a:xfrm>
              <a:prstGeom prst="rect">
                <a:avLst/>
              </a:prstGeom>
              <a:blipFill>
                <a:blip r:embed="rId5"/>
                <a:stretch>
                  <a:fillRect l="-1858" t="-2326" r="-619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8063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AFAEC-28BD-2F47-A5D8-CB80D1575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最早的药物试验巴比伦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44297-6D54-0F43-B867-B0DEC2511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巴比伦尼布甲尼撒二世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[Nebuchadnezzar II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605/604~562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BCE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]:</a:t>
            </a:r>
            <a:b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试验分两组：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一组</a:t>
            </a:r>
            <a:r>
              <a:rPr lang="zh-CN" altLang="en-US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吃素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，另一组吃宫廷“</a:t>
            </a:r>
            <a:r>
              <a:rPr lang="zh-CN" altLang="en-US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御膳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”。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10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天后，前者更好。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类似古代中国的焚香沐浴 “戒斋三天”。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D23ACA-E116-1147-8C1B-D19B31F97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630" y="2261122"/>
            <a:ext cx="2235200" cy="226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E167DA-8D97-4642-AC10-4EBFCA1AB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861" y="4560170"/>
            <a:ext cx="3024864" cy="19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88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443F2-B1CB-454D-B29B-7A1F00910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James Lind</a:t>
            </a:r>
            <a:r>
              <a:rPr lang="zh-CN" altLang="en-US" dirty="0"/>
              <a:t> </a:t>
            </a:r>
            <a:r>
              <a:rPr lang="en-AU" altLang="zh-CN" dirty="0"/>
              <a:t>(</a:t>
            </a:r>
            <a:r>
              <a:rPr lang="en-US" altLang="zh-CN" dirty="0"/>
              <a:t>1716-1794</a:t>
            </a:r>
            <a:r>
              <a:rPr lang="en-AU" altLang="zh-CN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5BB91-A946-C742-8A00-A8E174998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苏格兰医生，海军卫生专家，治疗坏血病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(scurvy)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专家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u="sng" dirty="0">
                <a:latin typeface="Kaiti SC" panose="02010600040101010101" pitchFamily="2" charset="-122"/>
                <a:ea typeface="Kaiti SC" panose="02010600040101010101" pitchFamily="2" charset="-122"/>
              </a:rPr>
              <a:t>HMS</a:t>
            </a:r>
            <a:r>
              <a:rPr lang="zh-CN" altLang="en-US" u="sng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u="sng" dirty="0">
                <a:latin typeface="Kaiti SC" panose="02010600040101010101" pitchFamily="2" charset="-122"/>
                <a:ea typeface="Kaiti SC" panose="02010600040101010101" pitchFamily="2" charset="-122"/>
              </a:rPr>
              <a:t>Salisbury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上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12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名坏血病船员的治疗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两两配对，分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6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对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苹果汁，海水，大蒜</a:t>
            </a:r>
            <a:r>
              <a:rPr lang="en-US" altLang="zh-CN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+</a:t>
            </a:r>
            <a:r>
              <a:rPr lang="zh-CN" altLang="en-US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芥末</a:t>
            </a:r>
            <a:r>
              <a:rPr lang="en-US" altLang="zh-CN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+</a:t>
            </a:r>
            <a:r>
              <a:rPr lang="zh-CN" altLang="en-US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辣根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醋，橘子</a:t>
            </a:r>
            <a:r>
              <a:rPr lang="en-US" altLang="zh-CN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+</a:t>
            </a:r>
            <a:r>
              <a:rPr lang="zh-CN" altLang="en-US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柠檬</a:t>
            </a:r>
            <a:br>
              <a:rPr lang="en-US" altLang="zh-CN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结论：柑橘类获胜！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柠檬类的作用之前已经知道；这个试验</a:t>
            </a: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40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年后海军军部才在战舰上配备柠檬汁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</a:p>
          <a:p>
            <a:pPr marL="0" indent="0">
              <a:buNone/>
            </a:pP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5.20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日，国际临床实验日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63BA78-E5A7-5145-89D6-F86B3CAEE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057" y="443706"/>
            <a:ext cx="8636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96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21DEE-57C6-D042-BA88-A05D168F2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统计方法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F4417-52D4-6040-B7E6-35341AA69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20世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纪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30年代，美国，Harry </a:t>
            </a:r>
            <a:r>
              <a:rPr lang="en-US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Gold和Walter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Modell，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建立现代临床药理学学科基础。</a:t>
            </a:r>
            <a:r>
              <a:rPr lang="zh-CN" altLang="en-US" sz="2000" u="sng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创立双盲设计法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b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1933 Evans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和</a:t>
            </a:r>
            <a:r>
              <a:rPr lang="en-US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Hoyles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第一次使用</a:t>
            </a:r>
            <a:r>
              <a:rPr lang="zh-CN" altLang="en-US" sz="2000" u="sng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安慰剂</a:t>
            </a:r>
            <a:r>
              <a:rPr lang="en-US" altLang="zh-CN" sz="2000" u="sng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[placebo]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进行药物临床试验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1948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年，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A Bradford Hill 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在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BMJ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上发表“链霉素治疗肺结核的随机对照试验”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[Streptomycin treatment of pulmonary tuberculosis, BMJ, 1948, 2:769]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。第一项随机对照试验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[RCT,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randomized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clinical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trail]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1962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， 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A Bradford Hill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发表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临床与预防医学统计方法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（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Statistical Methods in Clinical and Preventive Medicine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）。</a:t>
            </a: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1324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A15BF-25C7-7F42-B5E4-3574683EB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Kaiti SC" panose="02010600040101010101" pitchFamily="2" charset="-122"/>
                <a:ea typeface="Kaiti SC" panose="02010600040101010101" pitchFamily="2" charset="-122"/>
              </a:rPr>
              <a:t>知情同意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书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[consent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form]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6E861-4ACB-DA49-9635-203888480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1906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Upton Sinclair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丛林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报道了芝加哥肉类加工的恶劣环境。美国成立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FDA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b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1937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年，美国“磺胺醑剂”事件，导致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107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人死亡。没有药物动物试验。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20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世纪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60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年代，“反应停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[thalidomide]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事件”让世界震惊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,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导致全世界出现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8000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多个短肢畸形儿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海豹畸形婴儿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，药物对母体安全不一定对胎儿安全。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1962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年通过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食品药品法修正案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zh-CN" altLang="en-US" sz="2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不能随意在人身上随意进行药物试验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，临床试验必须通知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FDA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，必须征得受试者统一，医生和制药企业必须保留完整的药物临床试验记录。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7714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2655-E4E9-A94F-960A-B3EC2F331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立法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B7215-29CF-B94B-A149-B72D245CC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1948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纽伦堡法典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，二战产物。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1964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年，第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18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界世界医学大会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赫尔辛基宣言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：独立的伦理委员会，研究者对受试者医疗照顾和责任，书面而非口头知情同意书。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1977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年，美国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FDA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联邦管理法典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》“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药物临床试验管理规范”（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Good Clinical Practice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GCP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 </a:t>
            </a:r>
            <a:b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1995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年，世界卫生组织发布了，“药物临床试验管理规范指南” （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WHO </a:t>
            </a:r>
            <a:r>
              <a:rPr lang="en-US" sz="2400" dirty="0" err="1">
                <a:latin typeface="Kaiti SC" panose="02010600040101010101" pitchFamily="2" charset="-122"/>
                <a:ea typeface="Kaiti SC" panose="02010600040101010101" pitchFamily="2" charset="-122"/>
              </a:rPr>
              <a:t>guildline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for good clinical practice for trails on pharmaceutical products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WHOGCP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）。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2684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2B881-14FE-F942-A3E8-A37EA2946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课程目的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E9A7D-E3E4-2741-9A77-3EF0DC979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49866" cy="4351338"/>
          </a:xfrm>
          <a:ln>
            <a:solidFill>
              <a:schemeClr val="accent1"/>
            </a:solidFill>
          </a:ln>
        </p:spPr>
        <p:txBody>
          <a:bodyPr>
            <a:normAutofit lnSpcReduction="10000"/>
          </a:bodyPr>
          <a:lstStyle/>
          <a:p>
            <a:r>
              <a:rPr lang="zh-CN" altLang="en-US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数据描述</a:t>
            </a:r>
            <a:endParaRPr lang="en-US" altLang="zh-CN" sz="2400" u="sng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数据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（连续，二叉，分类，时序）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图像表示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描述数据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相关</a:t>
            </a:r>
            <a:endParaRPr lang="en-US" altLang="zh-CN" sz="1400" dirty="0">
              <a:highlight>
                <a:srgbClr val="FF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基础统计</a:t>
            </a:r>
            <a:endParaRPr lang="en-US" altLang="zh-CN" sz="2400" u="sng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方差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置信区间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[confident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interval]|</a:t>
            </a:r>
            <a:r>
              <a:rPr lang="en-US" altLang="zh-CN" sz="14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p-value</a:t>
            </a:r>
          </a:p>
          <a:p>
            <a:endParaRPr lang="en-US" sz="1800" dirty="0">
              <a:highlight>
                <a:srgbClr val="FF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统计检验</a:t>
            </a:r>
            <a:endParaRPr lang="en-US" altLang="zh-CN" sz="2400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1400" i="1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en-US" altLang="zh-CN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-test[</a:t>
            </a:r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两样本</a:t>
            </a:r>
            <a:r>
              <a:rPr lang="en-US" altLang="zh-CN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95%</a:t>
            </a:r>
            <a:r>
              <a:rPr lang="zh-CN" altLang="en-US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置信区间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</a:p>
          <a:p>
            <a:endParaRPr lang="en-US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试验设计</a:t>
            </a:r>
            <a:endParaRPr lang="en-US" altLang="zh-CN" sz="2400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随机区组设计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|RCT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（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randomized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clinical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trial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7912233-6F69-AD4F-8ECE-17CF2D95B21C}"/>
              </a:ext>
            </a:extLst>
          </p:cNvPr>
          <p:cNvSpPr txBox="1">
            <a:spLocks/>
          </p:cNvSpPr>
          <p:nvPr/>
        </p:nvSpPr>
        <p:spPr>
          <a:xfrm>
            <a:off x="6539618" y="1827713"/>
            <a:ext cx="5449866" cy="4351338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ANOVA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en-US" altLang="zh-CN" sz="2400" dirty="0" err="1">
                <a:latin typeface="Kaiti SC" panose="02010600040101010101" pitchFamily="2" charset="-122"/>
                <a:ea typeface="Kaiti SC" panose="02010600040101010101" pitchFamily="2" charset="-122"/>
              </a:rPr>
              <a:t>ANalysis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Of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 err="1">
                <a:latin typeface="Kaiti SC" panose="02010600040101010101" pitchFamily="2" charset="-122"/>
                <a:ea typeface="Kaiti SC" panose="02010600040101010101" pitchFamily="2" charset="-122"/>
              </a:rPr>
              <a:t>VAriance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多样本的差异检验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F</a:t>
            </a:r>
            <a:endParaRPr lang="en-US" sz="1400" dirty="0">
              <a:highlight>
                <a:srgbClr val="FF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altLang="zh-CN" sz="2400" u="sng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回归分析</a:t>
            </a:r>
            <a:r>
              <a:rPr lang="en-US" altLang="zh-CN" sz="2400" u="sng" dirty="0">
                <a:latin typeface="Kaiti SC" panose="02010600040101010101" pitchFamily="2" charset="-122"/>
                <a:ea typeface="Kaiti SC" panose="02010600040101010101" pitchFamily="2" charset="-122"/>
              </a:rPr>
              <a:t>[regression</a:t>
            </a:r>
            <a:r>
              <a:rPr lang="zh-CN" altLang="en-US" sz="2400" u="sng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u="sng" dirty="0">
                <a:latin typeface="Kaiti SC" panose="02010600040101010101" pitchFamily="2" charset="-122"/>
                <a:ea typeface="Kaiti SC" panose="02010600040101010101" pitchFamily="2" charset="-122"/>
              </a:rPr>
              <a:t>analysis]</a:t>
            </a:r>
          </a:p>
          <a:p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截距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回归参数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多元回归</a:t>
            </a:r>
            <a:endParaRPr lang="en-US" altLang="zh-CN" sz="1400" dirty="0">
              <a:highlight>
                <a:srgbClr val="00FF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Logistic</a:t>
            </a:r>
            <a:r>
              <a:rPr lang="zh-CN" altLang="en-US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regression</a:t>
            </a:r>
          </a:p>
          <a:p>
            <a:r>
              <a:rPr lang="en-US" altLang="zh-CN" sz="1400" dirty="0" err="1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Odds</a:t>
            </a:r>
            <a:r>
              <a:rPr lang="en-US" altLang="zh-CN" sz="1400" dirty="0" err="1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 err="1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Odds</a:t>
            </a:r>
            <a:r>
              <a:rPr lang="zh-CN" altLang="en-US" sz="1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400" dirty="0" err="1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ratio</a:t>
            </a:r>
            <a:r>
              <a:rPr lang="en-US" altLang="zh-CN" sz="1400" dirty="0" err="1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 err="1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logit</a:t>
            </a:r>
            <a:endParaRPr lang="en-US" altLang="zh-CN" sz="1400" dirty="0">
              <a:highlight>
                <a:srgbClr val="00FF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1800" dirty="0">
              <a:highlight>
                <a:srgbClr val="FF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生存分析</a:t>
            </a:r>
            <a:endParaRPr lang="en-US" altLang="zh-CN" sz="2400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Time-event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KM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95%</a:t>
            </a:r>
            <a:r>
              <a:rPr lang="zh-CN" altLang="en-US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置信区间</a:t>
            </a:r>
            <a:endParaRPr lang="en-US" altLang="zh-CN" sz="1400" dirty="0">
              <a:highlight>
                <a:srgbClr val="00FF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5005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1539</TotalTime>
  <Words>1785</Words>
  <Application>Microsoft Macintosh PowerPoint</Application>
  <PresentationFormat>Widescreen</PresentationFormat>
  <Paragraphs>302</Paragraphs>
  <Slides>35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Kaiti SC</vt:lpstr>
      <vt:lpstr>Arial</vt:lpstr>
      <vt:lpstr>Calibri</vt:lpstr>
      <vt:lpstr>Calibri Light</vt:lpstr>
      <vt:lpstr>Cambria Math</vt:lpstr>
      <vt:lpstr>Office Theme</vt:lpstr>
      <vt:lpstr>Microsoft Word Document</vt:lpstr>
      <vt:lpstr>Document</vt:lpstr>
      <vt:lpstr>生物统计基础</vt:lpstr>
      <vt:lpstr>神农</vt:lpstr>
      <vt:lpstr>本草纲目</vt:lpstr>
      <vt:lpstr>最早的药物试验巴比伦</vt:lpstr>
      <vt:lpstr>James Lind (1716-1794)</vt:lpstr>
      <vt:lpstr>统计方法</vt:lpstr>
      <vt:lpstr>知情同意书 [consent form]</vt:lpstr>
      <vt:lpstr>立法</vt:lpstr>
      <vt:lpstr>课程目的</vt:lpstr>
      <vt:lpstr>数据类型</vt:lpstr>
      <vt:lpstr>人口数据</vt:lpstr>
      <vt:lpstr>人口年龄结构</vt:lpstr>
      <vt:lpstr>PowerPoint Presentation</vt:lpstr>
      <vt:lpstr>数据描述</vt:lpstr>
      <vt:lpstr>群体，样本</vt:lpstr>
      <vt:lpstr>样本大小</vt:lpstr>
      <vt:lpstr>抛硬币</vt:lpstr>
      <vt:lpstr>常见概率分布</vt:lpstr>
      <vt:lpstr>常见分布的关系图 Leemis, 1986, Am Statist, 40:143-6</vt:lpstr>
      <vt:lpstr>伯努利分布</vt:lpstr>
      <vt:lpstr>二项分布</vt:lpstr>
      <vt:lpstr>正态分布/高斯分布</vt:lpstr>
      <vt:lpstr>t分布、学生氏t分布</vt:lpstr>
      <vt:lpstr>Gosset, Guinness, Student</vt:lpstr>
      <vt:lpstr>卡方分布</vt:lpstr>
      <vt:lpstr>F分布</vt:lpstr>
      <vt:lpstr>简单回归分析 (simple linear regression)</vt:lpstr>
      <vt:lpstr>多元线性回归(multiple Linear regression)</vt:lpstr>
      <vt:lpstr>二项分布型数据的分析</vt:lpstr>
      <vt:lpstr>Odds于odds ratio</vt:lpstr>
      <vt:lpstr>Logistic回归</vt:lpstr>
      <vt:lpstr>MLE for logistic regression</vt:lpstr>
      <vt:lpstr>贝叶斯统计方法 (Bayesian)</vt:lpstr>
      <vt:lpstr>实例</vt:lpstr>
      <vt:lpstr>硬币实例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生物统计基础</dc:title>
  <dc:creator>Guobo Chen</dc:creator>
  <cp:lastModifiedBy>Guobo Chen</cp:lastModifiedBy>
  <cp:revision>160</cp:revision>
  <dcterms:created xsi:type="dcterms:W3CDTF">2019-10-22T10:15:58Z</dcterms:created>
  <dcterms:modified xsi:type="dcterms:W3CDTF">2019-10-28T09:56:51Z</dcterms:modified>
</cp:coreProperties>
</file>